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0"/>
  </p:notesMasterIdLst>
  <p:handoutMasterIdLst>
    <p:handoutMasterId r:id="rId31"/>
  </p:handoutMasterIdLst>
  <p:sldIdLst>
    <p:sldId id="464" r:id="rId5"/>
    <p:sldId id="495" r:id="rId6"/>
    <p:sldId id="465" r:id="rId7"/>
    <p:sldId id="466" r:id="rId8"/>
    <p:sldId id="467" r:id="rId9"/>
    <p:sldId id="487" r:id="rId10"/>
    <p:sldId id="511" r:id="rId11"/>
    <p:sldId id="512" r:id="rId12"/>
    <p:sldId id="496" r:id="rId13"/>
    <p:sldId id="494" r:id="rId14"/>
    <p:sldId id="502" r:id="rId15"/>
    <p:sldId id="503" r:id="rId16"/>
    <p:sldId id="506" r:id="rId17"/>
    <p:sldId id="472" r:id="rId18"/>
    <p:sldId id="484" r:id="rId19"/>
    <p:sldId id="474" r:id="rId20"/>
    <p:sldId id="483" r:id="rId21"/>
    <p:sldId id="481" r:id="rId22"/>
    <p:sldId id="482" r:id="rId23"/>
    <p:sldId id="486" r:id="rId24"/>
    <p:sldId id="476" r:id="rId25"/>
    <p:sldId id="475" r:id="rId26"/>
    <p:sldId id="498" r:id="rId27"/>
    <p:sldId id="480" r:id="rId28"/>
    <p:sldId id="508" r:id="rId29"/>
  </p:sldIdLst>
  <p:sldSz cx="9144000" cy="6858000" type="screen4x3"/>
  <p:notesSz cx="6669088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6E246823-FD52-4A1A-A934-A8F95AD2B01D}">
          <p14:sldIdLst>
            <p14:sldId id="464"/>
            <p14:sldId id="495"/>
            <p14:sldId id="465"/>
            <p14:sldId id="466"/>
            <p14:sldId id="467"/>
            <p14:sldId id="487"/>
            <p14:sldId id="511"/>
            <p14:sldId id="512"/>
            <p14:sldId id="496"/>
            <p14:sldId id="494"/>
            <p14:sldId id="502"/>
            <p14:sldId id="503"/>
            <p14:sldId id="506"/>
            <p14:sldId id="472"/>
            <p14:sldId id="484"/>
            <p14:sldId id="474"/>
            <p14:sldId id="483"/>
            <p14:sldId id="481"/>
            <p14:sldId id="482"/>
            <p14:sldId id="486"/>
            <p14:sldId id="476"/>
            <p14:sldId id="475"/>
            <p14:sldId id="498"/>
            <p14:sldId id="480"/>
            <p14:sldId id="50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457" userDrawn="1">
          <p15:clr>
            <a:srgbClr val="A4A3A4"/>
          </p15:clr>
        </p15:guide>
        <p15:guide id="2" pos="430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C3C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2035" y="77"/>
      </p:cViewPr>
      <p:guideLst>
        <p:guide orient="horz" pos="1457"/>
        <p:guide pos="430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1C1E124C-34ED-4C18-9CCE-BD845F2E9A2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2890665" cy="494186"/>
          </a:xfrm>
          <a:prstGeom prst="rect">
            <a:avLst/>
          </a:prstGeom>
        </p:spPr>
        <p:txBody>
          <a:bodyPr vert="horz" lIns="90749" tIns="45375" rIns="90749" bIns="45375" rtlCol="0"/>
          <a:lstStyle>
            <a:lvl1pPr algn="l">
              <a:defRPr sz="1200"/>
            </a:lvl1pPr>
          </a:lstStyle>
          <a:p>
            <a:r>
              <a:rPr lang="de-CH"/>
              <a:t>WMS Reinach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AC5C075-CD6C-4D0C-8FA7-AB7E633CE20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6868" y="0"/>
            <a:ext cx="2890665" cy="494186"/>
          </a:xfrm>
          <a:prstGeom prst="rect">
            <a:avLst/>
          </a:prstGeom>
        </p:spPr>
        <p:txBody>
          <a:bodyPr vert="horz" lIns="90749" tIns="45375" rIns="90749" bIns="45375" rtlCol="0"/>
          <a:lstStyle>
            <a:lvl1pPr algn="r">
              <a:defRPr sz="1200"/>
            </a:lvl1pPr>
          </a:lstStyle>
          <a:p>
            <a:fld id="{9AA29463-044B-495F-85D1-58ECC750E1E5}" type="datetimeFigureOut">
              <a:rPr lang="de-CH" smtClean="0"/>
              <a:t>04.11.2024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722FE01-CE48-4C1C-9587-2A443BFE2B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9378478"/>
            <a:ext cx="2890665" cy="494186"/>
          </a:xfrm>
          <a:prstGeom prst="rect">
            <a:avLst/>
          </a:prstGeom>
        </p:spPr>
        <p:txBody>
          <a:bodyPr vert="horz" lIns="90749" tIns="45375" rIns="90749" bIns="45375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255DBD1-3A60-4F08-B459-26C6E7831CF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6868" y="9378478"/>
            <a:ext cx="2890665" cy="494186"/>
          </a:xfrm>
          <a:prstGeom prst="rect">
            <a:avLst/>
          </a:prstGeom>
        </p:spPr>
        <p:txBody>
          <a:bodyPr vert="horz" lIns="90749" tIns="45375" rIns="90749" bIns="45375" rtlCol="0" anchor="b"/>
          <a:lstStyle>
            <a:lvl1pPr algn="r">
              <a:defRPr sz="1200"/>
            </a:lvl1pPr>
          </a:lstStyle>
          <a:p>
            <a:fld id="{2EC5BDA6-8A15-4DD8-9B24-E37F4547D6F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753798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889938" cy="495348"/>
          </a:xfrm>
          <a:prstGeom prst="rect">
            <a:avLst/>
          </a:prstGeom>
        </p:spPr>
        <p:txBody>
          <a:bodyPr vert="horz" lIns="90749" tIns="45375" rIns="90749" bIns="45375" rtlCol="0"/>
          <a:lstStyle>
            <a:lvl1pPr algn="l">
              <a:defRPr sz="1200"/>
            </a:lvl1pPr>
          </a:lstStyle>
          <a:p>
            <a:r>
              <a:rPr lang="de-CH"/>
              <a:t>WMS Reinach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9" y="1"/>
            <a:ext cx="2889938" cy="495348"/>
          </a:xfrm>
          <a:prstGeom prst="rect">
            <a:avLst/>
          </a:prstGeom>
        </p:spPr>
        <p:txBody>
          <a:bodyPr vert="horz" lIns="90749" tIns="45375" rIns="90749" bIns="45375" rtlCol="0"/>
          <a:lstStyle>
            <a:lvl1pPr algn="r">
              <a:defRPr sz="1200"/>
            </a:lvl1pPr>
          </a:lstStyle>
          <a:p>
            <a:fld id="{13D38C2D-F910-49DC-9808-E9793930FDED}" type="datetimeFigureOut">
              <a:rPr lang="de-CH" smtClean="0"/>
              <a:t>04.11.2024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235075"/>
            <a:ext cx="4440238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49" tIns="45375" rIns="90749" bIns="45375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51221"/>
            <a:ext cx="5335270" cy="3887361"/>
          </a:xfrm>
          <a:prstGeom prst="rect">
            <a:avLst/>
          </a:prstGeom>
        </p:spPr>
        <p:txBody>
          <a:bodyPr vert="horz" lIns="90749" tIns="45375" rIns="90749" bIns="45375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377317"/>
            <a:ext cx="2889938" cy="495347"/>
          </a:xfrm>
          <a:prstGeom prst="rect">
            <a:avLst/>
          </a:prstGeom>
        </p:spPr>
        <p:txBody>
          <a:bodyPr vert="horz" lIns="90749" tIns="45375" rIns="90749" bIns="45375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9" y="9377317"/>
            <a:ext cx="2889938" cy="495347"/>
          </a:xfrm>
          <a:prstGeom prst="rect">
            <a:avLst/>
          </a:prstGeom>
        </p:spPr>
        <p:txBody>
          <a:bodyPr vert="horz" lIns="90749" tIns="45375" rIns="90749" bIns="45375" rtlCol="0" anchor="b"/>
          <a:lstStyle>
            <a:lvl1pPr algn="r">
              <a:defRPr sz="1200"/>
            </a:lvl1pPr>
          </a:lstStyle>
          <a:p>
            <a:fld id="{B57DD2C5-4DC7-44EE-B6A6-29B509ED8E1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71334799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1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52443B0D-9B9D-4069-8508-2AE0164C5CF0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13643458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12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5118A246-F15D-468C-85DD-9B7B0F242D83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6583366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14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6294EE8-2DF1-4773-8BDD-26F78C7275A3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2628116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15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08EE6898-B1F9-4C13-9BFC-47348FD459B3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11925812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16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91669087-3518-4FA3-95A0-0563FCD0266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32561879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17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</a:rPr>
              <a:t>Joël Renggli, Abschluss Juni 18: </a:t>
            </a:r>
            <a:r>
              <a:rPr lang="de-CH" sz="1000" dirty="0">
                <a:latin typeface="Verdana" panose="020B0604030504040204" pitchFamily="34" charset="0"/>
                <a:ea typeface="Verdana" panose="020B0604030504040204" pitchFamily="34" charset="0"/>
              </a:rPr>
              <a:t>Förderprogramm der UBS im Bereich der externen Vermögensverwaltung in London</a:t>
            </a:r>
          </a:p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</a:rPr>
              <a:t>Stephanie Hirt, Abschluss Juni 18: </a:t>
            </a:r>
            <a:r>
              <a:rPr lang="de-CH" sz="1000" dirty="0">
                <a:latin typeface="Verdana" panose="020B0604030504040204" pitchFamily="34" charset="0"/>
                <a:ea typeface="Verdana" panose="020B0604030504040204" pitchFamily="34" charset="0"/>
              </a:rPr>
              <a:t>Teilzeitstudium FHNW Betriebsökonomie (50%), 50% BLKB Therwil als Verkaufssupport Privatkunden (Ich wickle alle Hypotheken für Ettingen und Therwil ab. Zwischendurch führe ich auch Basisberatungen durch und bei Ausfällen helfe ich am Schalter aus.)</a:t>
            </a:r>
          </a:p>
          <a:p>
            <a:r>
              <a:rPr lang="de-CH" sz="1000" dirty="0">
                <a:latin typeface="Verdana" panose="020B0604030504040204" pitchFamily="34" charset="0"/>
                <a:ea typeface="Verdana" panose="020B0604030504040204" pitchFamily="34" charset="0"/>
              </a:rPr>
              <a:t>Salome Schafer, Abschluss Juni 15: HR-Spezialistin &amp; Berufsbildnerin bei der Firma Regent Beleuchtungskörper AG, Betreuung von rund 500 Mitarbeitenden. Weiterbildung zur eidg. diplomierten HR-Fachfrau.</a:t>
            </a:r>
          </a:p>
          <a:p>
            <a:r>
              <a:rPr lang="de-CH" sz="1000" dirty="0">
                <a:latin typeface="Verdana" panose="020B0604030504040204" pitchFamily="34" charset="0"/>
                <a:ea typeface="Verdana" panose="020B0604030504040204" pitchFamily="34" charset="0"/>
              </a:rPr>
              <a:t>Philippe O. Wagner, Abschluss Juni 2000: Danach EFZ Goldschmied, FHNW Informatikstudium, Forschung und Entwicklung Firma Schindler Aufzüge, Firmengründer und Geschäftsführer </a:t>
            </a:r>
            <a:r>
              <a:rPr lang="de-CH" sz="1000" dirty="0" err="1">
                <a:latin typeface="Verdana" panose="020B0604030504040204" pitchFamily="34" charset="0"/>
                <a:ea typeface="Verdana" panose="020B0604030504040204" pitchFamily="34" charset="0"/>
              </a:rPr>
              <a:t>arteria</a:t>
            </a:r>
            <a:r>
              <a:rPr lang="de-CH" sz="1000" dirty="0">
                <a:latin typeface="Verdana" panose="020B0604030504040204" pitchFamily="34" charset="0"/>
                <a:ea typeface="Verdana" panose="020B0604030504040204" pitchFamily="34" charset="0"/>
              </a:rPr>
              <a:t> GmbH (Webagentur für Webseiten und web-basierte Apps für KMU, Grossunternehmen und Werbeagenturen).</a:t>
            </a:r>
          </a:p>
          <a:p>
            <a:r>
              <a:rPr lang="de-CH" sz="1000" dirty="0">
                <a:latin typeface="Verdana" panose="020B0604030504040204" pitchFamily="34" charset="0"/>
                <a:ea typeface="Verdana" panose="020B0604030504040204" pitchFamily="34" charset="0"/>
              </a:rPr>
              <a:t>Nico Mohler, Abschluss Juni 2007: Spitzensportler (erste WMS—</a:t>
            </a:r>
            <a:r>
              <a:rPr lang="de-CH" sz="1000">
                <a:latin typeface="Verdana" panose="020B0604030504040204" pitchFamily="34" charset="0"/>
                <a:ea typeface="Verdana" panose="020B0604030504040204" pitchFamily="34" charset="0"/>
              </a:rPr>
              <a:t>Sportklasse, Tischtennis) Passerelle</a:t>
            </a:r>
            <a:r>
              <a:rPr lang="de-CH" sz="1000" dirty="0">
                <a:latin typeface="Verdana" panose="020B0604030504040204" pitchFamily="34" charset="0"/>
                <a:ea typeface="Verdana" panose="020B0604030504040204" pitchFamily="34" charset="0"/>
              </a:rPr>
              <a:t>, Studium Uni Basel =&gt; Master </a:t>
            </a:r>
            <a:r>
              <a:rPr lang="de-CH" sz="1000" dirty="0" err="1">
                <a:latin typeface="Verdana" panose="020B0604030504040204" pitchFamily="34" charset="0"/>
                <a:ea typeface="Verdana" panose="020B0604030504040204" pitchFamily="34" charset="0"/>
              </a:rPr>
              <a:t>of</a:t>
            </a:r>
            <a:r>
              <a:rPr lang="de-CH" sz="1000" dirty="0">
                <a:latin typeface="Verdana" panose="020B0604030504040204" pitchFamily="34" charset="0"/>
                <a:ea typeface="Verdana" panose="020B0604030504040204" pitchFamily="34" charset="0"/>
              </a:rPr>
              <a:t> Law, zur Zeit am Vorbereiten der Anwaltsprüfung</a:t>
            </a:r>
          </a:p>
          <a:p>
            <a:pPr eaLnBrk="1" hangingPunct="1"/>
            <a:endParaRPr lang="de-DE" dirty="0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0FE65DFA-0D11-47C8-9DD5-D373A97B284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20446798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18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1E492DF-18AD-4579-A763-01EEF7D7322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33427043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19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17A7CF5-3348-4E92-9BE6-B2BCC4E39E6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17856520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20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21589A7-6DB0-4D94-8279-D417EB16E47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21472747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21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77CA1E17-90F2-4C6A-973C-62E87DA8E26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3257351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22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A95473E-2AB4-4EFD-BEF2-B6FD45D3218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235693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2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E82D874F-19CB-4205-8702-1C5948A6DEE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14330647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23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 dirty="0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9B75CE5-28D3-4B9E-9E93-77EC8E4C8C53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6564256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24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5F44DB35-6D38-4826-A114-D8AE372C31F4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34513707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25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A95473E-2AB4-4EFD-BEF2-B6FD45D3218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1331287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3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9147D90-2A10-4B3A-9CB9-178ADF8E756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2098621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4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2A18FA4-44AC-4495-9545-2BFD9995577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4117019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5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A0929697-CC31-4DB5-93BB-BEE54D3D0D0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755329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6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AB0D5ACC-AE33-48B8-8554-06E1207CCBD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1192581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9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C884E8C8-DCD8-49BA-BAE0-5CD9E8504E9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3621454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10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73EAE70-68CC-433F-8440-C0DDC947844A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1914258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37337" indent="-283591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34366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588112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41857" indent="-226873" eaLnBrk="0" hangingPunct="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495604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49351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03096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56842" indent="-226873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8D73B1A-2E96-4EFA-AEED-625902C4661F}" type="slidenum">
              <a:rPr lang="de-CH" sz="1200">
                <a:latin typeface="Arial" charset="0"/>
              </a:rPr>
              <a:pPr eaLnBrk="1" hangingPunct="1"/>
              <a:t>11</a:t>
            </a:fld>
            <a:endParaRPr lang="de-CH" sz="120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235075"/>
            <a:ext cx="4440238" cy="33305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5118A246-F15D-468C-85DD-9B7B0F242D83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WMS Reinach</a:t>
            </a:r>
          </a:p>
        </p:txBody>
      </p:sp>
    </p:spTree>
    <p:extLst>
      <p:ext uri="{BB962C8B-B14F-4D97-AF65-F5344CB8AC3E}">
        <p14:creationId xmlns:p14="http://schemas.microsoft.com/office/powerpoint/2010/main" val="3080177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0_SCHULEN_KVBL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94D1C130-64B2-2544-ACCE-0C85CDC34DE4}"/>
              </a:ext>
            </a:extLst>
          </p:cNvPr>
          <p:cNvSpPr/>
          <p:nvPr userDrawn="1"/>
        </p:nvSpPr>
        <p:spPr>
          <a:xfrm>
            <a:off x="0" y="907144"/>
            <a:ext cx="9144000" cy="5304970"/>
          </a:xfrm>
          <a:prstGeom prst="rect">
            <a:avLst/>
          </a:prstGeom>
          <a:solidFill>
            <a:srgbClr val="F9B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1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AB8038A-B85E-D04D-BBDD-125DCAA1B4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ctr">
              <a:defRPr sz="4351">
                <a:solidFill>
                  <a:schemeClr val="tx1"/>
                </a:solidFill>
              </a:defRPr>
            </a:lvl1pPr>
          </a:lstStyle>
          <a:p>
            <a:r>
              <a:rPr lang="de-DE" err="1"/>
              <a:t>Willkommensgruss</a:t>
            </a:r>
            <a:r>
              <a:rPr lang="de-DE"/>
              <a:t> Thema einfügen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9F559D-CB48-CA48-88BE-8B177E6093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B56AD1A3-6D1E-7749-93B5-890BA3C6A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A4A49"/>
                </a:solidFill>
              </a:defRPr>
            </a:lvl1pPr>
          </a:lstStyle>
          <a:p>
            <a:fld id="{273605B1-EFC5-FC4F-91D1-08F6B13B008B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9915D88-43B2-6C4A-8686-52C2B36CC6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628" y="193213"/>
            <a:ext cx="1605153" cy="535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964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938F70C-6AD0-1646-9D84-080FEE59DB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605B1-EFC5-FC4F-91D1-08F6B13B008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4590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7BC2D9-ACC5-1A49-91C3-14F6EDDAE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641275"/>
            <a:ext cx="2949178" cy="1600200"/>
          </a:xfrm>
        </p:spPr>
        <p:txBody>
          <a:bodyPr anchor="b">
            <a:normAutofit/>
          </a:bodyPr>
          <a:lstStyle>
            <a:lvl1pPr>
              <a:defRPr sz="225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C5EC54-083C-9443-A302-8E47E0279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506563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3ABAA4-47FE-D747-93CD-AA1680F3FB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241475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E5C68DD-EFDF-A64C-A5B6-FC286DE9BB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605B1-EFC5-FC4F-91D1-08F6B13B008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409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EB670A8-8FC1-3F45-8A94-4CB3586722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5065638"/>
          </a:xfrm>
        </p:spPr>
        <p:txBody>
          <a:bodyPr/>
          <a:lstStyle>
            <a:lvl1pPr marL="0" indent="0">
              <a:buNone/>
              <a:defRPr sz="2400"/>
            </a:lvl1pPr>
            <a:lvl2pPr marL="342891" indent="0">
              <a:buNone/>
              <a:defRPr sz="2100"/>
            </a:lvl2pPr>
            <a:lvl3pPr marL="685783" indent="0">
              <a:buNone/>
              <a:defRPr sz="1800"/>
            </a:lvl3pPr>
            <a:lvl4pPr marL="1028674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9" indent="0">
              <a:buNone/>
              <a:defRPr sz="1500"/>
            </a:lvl7pPr>
            <a:lvl8pPr marL="2400240" indent="0">
              <a:buNone/>
              <a:defRPr sz="1500"/>
            </a:lvl8pPr>
            <a:lvl9pPr marL="2743131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CAE78632-FF62-4667-9675-2AFFA04C9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641275"/>
            <a:ext cx="2949178" cy="1600200"/>
          </a:xfrm>
        </p:spPr>
        <p:txBody>
          <a:bodyPr anchor="b">
            <a:normAutofit/>
          </a:bodyPr>
          <a:lstStyle>
            <a:lvl1pPr>
              <a:defRPr sz="225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D2C79961-D94E-43B9-99CB-49F81F0F72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241475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B865E86-2BFE-8548-AD88-CAA5DE474B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605B1-EFC5-FC4F-91D1-08F6B13B008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1124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nd-Chart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0059A555-8BD3-3845-B448-D0EB03155F80}"/>
              </a:ext>
            </a:extLst>
          </p:cNvPr>
          <p:cNvSpPr/>
          <p:nvPr userDrawn="1"/>
        </p:nvSpPr>
        <p:spPr>
          <a:xfrm>
            <a:off x="0" y="1582057"/>
            <a:ext cx="9144000" cy="5275942"/>
          </a:xfrm>
          <a:prstGeom prst="rect">
            <a:avLst/>
          </a:prstGeom>
          <a:solidFill>
            <a:srgbClr val="008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1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AB8038A-B85E-D04D-BBDD-125DCAA1B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790020"/>
            <a:ext cx="6858000" cy="2387600"/>
          </a:xfrm>
        </p:spPr>
        <p:txBody>
          <a:bodyPr anchor="b">
            <a:normAutofit/>
          </a:bodyPr>
          <a:lstStyle>
            <a:lvl1pPr algn="ctr">
              <a:defRPr sz="4351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9F559D-CB48-CA48-88BE-8B177E6093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269695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BB197F5-0A60-7A43-983B-694BC3E460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73605B1-EFC5-FC4F-91D1-08F6B13B008B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DE9CBAC-7A85-824E-AEE7-672982CB80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7923" y="270785"/>
            <a:ext cx="2715768" cy="100584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1AF0540-4C2A-AE43-A7EF-6656E7BEBDE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18407" y="6403851"/>
            <a:ext cx="796290" cy="26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005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nd-Chart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B8038A-B85E-D04D-BBDD-125DCAA1B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383568"/>
            <a:ext cx="6858000" cy="2387600"/>
          </a:xfrm>
          <a:noFill/>
        </p:spPr>
        <p:txBody>
          <a:bodyPr anchor="b">
            <a:normAutofit/>
          </a:bodyPr>
          <a:lstStyle>
            <a:lvl1pPr algn="ctr">
              <a:defRPr sz="4351">
                <a:solidFill>
                  <a:srgbClr val="008C3C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9F559D-CB48-CA48-88BE-8B177E6093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863243"/>
            <a:ext cx="6858000" cy="1655762"/>
          </a:xfrm>
          <a:noFill/>
        </p:spPr>
        <p:txBody>
          <a:bodyPr/>
          <a:lstStyle>
            <a:lvl1pPr marL="0" indent="0" algn="ctr">
              <a:buNone/>
              <a:defRPr sz="1800">
                <a:solidFill>
                  <a:srgbClr val="008C3C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432FC8-2B64-4B4C-880A-41A7F475E7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605B1-EFC5-FC4F-91D1-08F6B13B008B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0E9B37F-E3EC-1743-81FA-5CBF5F7F92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17205" y="6399212"/>
            <a:ext cx="796290" cy="26543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981D79D-1F62-3B49-B344-07E18051E32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7923" y="270785"/>
            <a:ext cx="2715768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101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133603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133603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	 </a:t>
            </a:r>
            <a:r>
              <a:rPr lang="de-CH">
                <a:solidFill>
                  <a:srgbClr val="646567"/>
                </a:solidFill>
              </a:rPr>
              <a:t>Schulleitung BZ kvBL Reinach</a:t>
            </a:r>
          </a:p>
        </p:txBody>
      </p:sp>
    </p:spTree>
    <p:extLst>
      <p:ext uri="{BB962C8B-B14F-4D97-AF65-F5344CB8AC3E}">
        <p14:creationId xmlns:p14="http://schemas.microsoft.com/office/powerpoint/2010/main" val="3553147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0_SCHULEN_KVBL_TIT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0059A555-8BD3-3845-B448-D0EB03155F80}"/>
              </a:ext>
            </a:extLst>
          </p:cNvPr>
          <p:cNvSpPr/>
          <p:nvPr userDrawn="1"/>
        </p:nvSpPr>
        <p:spPr>
          <a:xfrm>
            <a:off x="0" y="1582057"/>
            <a:ext cx="9144000" cy="5275942"/>
          </a:xfrm>
          <a:prstGeom prst="rect">
            <a:avLst/>
          </a:prstGeom>
          <a:solidFill>
            <a:srgbClr val="F9B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1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AB8038A-B85E-D04D-BBDD-125DCAA1B4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790020"/>
            <a:ext cx="6858000" cy="2387600"/>
          </a:xfrm>
        </p:spPr>
        <p:txBody>
          <a:bodyPr anchor="b">
            <a:normAutofit/>
          </a:bodyPr>
          <a:lstStyle>
            <a:lvl1pPr algn="ctr">
              <a:defRPr sz="4351">
                <a:solidFill>
                  <a:schemeClr val="tx1"/>
                </a:solidFill>
              </a:defRPr>
            </a:lvl1pPr>
          </a:lstStyle>
          <a:p>
            <a:r>
              <a:rPr lang="de-DE" err="1"/>
              <a:t>Willkommensgruss</a:t>
            </a:r>
            <a:r>
              <a:rPr lang="de-DE"/>
              <a:t> Thema einfügen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9F559D-CB48-CA48-88BE-8B177E6093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269695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BB197F5-0A60-7A43-983B-694BC3E460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73605B1-EFC5-FC4F-91D1-08F6B13B008B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E9FDB35-E311-1B47-B82D-E9322618DA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738" y="255569"/>
            <a:ext cx="3059430" cy="1019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199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WillkommenTitel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B8038A-B85E-D04D-BBDD-125DCAA1B4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ctr">
              <a:defRPr sz="4351"/>
            </a:lvl1pPr>
          </a:lstStyle>
          <a:p>
            <a:r>
              <a:rPr lang="de-DE" err="1"/>
              <a:t>Willkommensgruss</a:t>
            </a:r>
            <a:r>
              <a:rPr lang="de-DE"/>
              <a:t> Thema einfügen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9F559D-CB48-CA48-88BE-8B177E6093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85CA8BF-42DD-C247-AA29-EE042EC20E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605B1-EFC5-FC4F-91D1-08F6B13B008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7233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94D1C130-64B2-2544-ACCE-0C85CDC34DE4}"/>
              </a:ext>
            </a:extLst>
          </p:cNvPr>
          <p:cNvSpPr/>
          <p:nvPr userDrawn="1"/>
        </p:nvSpPr>
        <p:spPr>
          <a:xfrm>
            <a:off x="0" y="907144"/>
            <a:ext cx="9144000" cy="5304970"/>
          </a:xfrm>
          <a:prstGeom prst="rect">
            <a:avLst/>
          </a:prstGeom>
          <a:solidFill>
            <a:srgbClr val="008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1">
              <a:solidFill>
                <a:srgbClr val="004388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AB8038A-B85E-D04D-BBDD-125DCAA1B4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ctr">
              <a:defRPr sz="4351">
                <a:solidFill>
                  <a:schemeClr val="tx1"/>
                </a:solidFill>
              </a:defRPr>
            </a:lvl1pPr>
          </a:lstStyle>
          <a:p>
            <a:r>
              <a:rPr lang="de-DE" err="1"/>
              <a:t>Willkommensgruss</a:t>
            </a:r>
            <a:r>
              <a:rPr lang="de-DE"/>
              <a:t> Thema einfügen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9F559D-CB48-CA48-88BE-8B177E6093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B56AD1A3-6D1E-7749-93B5-890BA3C6A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05B1-EFC5-FC4F-91D1-08F6B13B008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8401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_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0059A555-8BD3-3845-B448-D0EB03155F80}"/>
              </a:ext>
            </a:extLst>
          </p:cNvPr>
          <p:cNvSpPr/>
          <p:nvPr userDrawn="1"/>
        </p:nvSpPr>
        <p:spPr>
          <a:xfrm>
            <a:off x="0" y="907144"/>
            <a:ext cx="9144000" cy="6000194"/>
          </a:xfrm>
          <a:prstGeom prst="rect">
            <a:avLst/>
          </a:prstGeom>
          <a:solidFill>
            <a:srgbClr val="008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1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AB8038A-B85E-D04D-BBDD-125DCAA1B4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267506"/>
            <a:ext cx="6858000" cy="2387600"/>
          </a:xfrm>
        </p:spPr>
        <p:txBody>
          <a:bodyPr anchor="b">
            <a:normAutofit/>
          </a:bodyPr>
          <a:lstStyle>
            <a:lvl1pPr algn="ctr">
              <a:defRPr sz="4351">
                <a:solidFill>
                  <a:schemeClr val="tx1"/>
                </a:solidFill>
              </a:defRPr>
            </a:lvl1pPr>
          </a:lstStyle>
          <a:p>
            <a:r>
              <a:rPr lang="de-DE" err="1"/>
              <a:t>Willkommensgruss</a:t>
            </a:r>
            <a:r>
              <a:rPr lang="de-DE"/>
              <a:t> Thema einfügen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9F559D-CB48-CA48-88BE-8B177E6093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747181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FC67F3B-92EB-0B44-BDC0-DEA3A27CE9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73605B1-EFC5-FC4F-91D1-08F6B13B008B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93CBBFE-0F63-DB4B-A3E9-0A48CD7A3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18407" y="6403851"/>
            <a:ext cx="796290" cy="26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147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3C066C-E4C0-2648-97D5-6A3866B58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F32AA03-C320-5D44-AD5A-80CDF58FBB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76B480B-2D1D-CF45-9213-41CA65A391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605B1-EFC5-FC4F-91D1-08F6B13B008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3627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FE7D79-6EA5-E54D-8772-D0BB1342C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</p:spPr>
        <p:txBody>
          <a:bodyPr anchor="b">
            <a:normAutofit/>
          </a:bodyPr>
          <a:lstStyle>
            <a:lvl1pPr>
              <a:defRPr sz="435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BFDD658-61BB-7249-9A16-05A02CB0F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70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rgbClr val="008C3C"/>
                </a:solidFill>
              </a:defRPr>
            </a:lvl1pPr>
            <a:lvl2pPr marL="34289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7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D991356-D922-D14C-8F16-34B400E6CD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605B1-EFC5-FC4F-91D1-08F6B13B008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52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CE9850-4D01-DF49-9D7D-35357D273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640901"/>
            <a:ext cx="7886700" cy="1325563"/>
          </a:xfrm>
        </p:spPr>
        <p:txBody>
          <a:bodyPr/>
          <a:lstStyle>
            <a:lvl1pPr>
              <a:defRPr sz="315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1FA346F-0EE9-EE49-8F1B-04F22F345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565051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2ACD78-96F2-3D46-975C-C9718EA213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388963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C3C828B-D792-EC43-9D38-0728EB7A00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2" y="1565051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9BF4A3A-50FE-D545-B800-0F6BA50FF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2" y="2388963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9CDD6E9-0541-D04B-A665-5935ECFCF1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605B1-EFC5-FC4F-91D1-08F6B13B008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5991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3B2F23-94C7-BF47-8315-729947C26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15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BDD50D6-CF0E-5647-9A0D-45267A111B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605B1-EFC5-FC4F-91D1-08F6B13B008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6686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4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9CC7BA4-3A68-8140-BB5E-3E5AA82EC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3818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1577EAD-20C4-A141-A4E9-73638B20D5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2098675"/>
            <a:ext cx="7886700" cy="4165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542700-FFCF-BD4F-9608-18A84EF7AF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0609" y="6434982"/>
            <a:ext cx="390209" cy="203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73605B1-EFC5-FC4F-91D1-08F6B13B008B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9F67D0D4-9E90-D240-B089-8B886125850E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54492" y="169546"/>
            <a:ext cx="1265301" cy="46863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36D989F-A1C7-AB4B-BEB2-B2984CD76F8D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8117205" y="6399212"/>
            <a:ext cx="796290" cy="26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14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225" b="1" i="0" kern="1200">
          <a:solidFill>
            <a:srgbClr val="008C3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0" kern="1200">
          <a:solidFill>
            <a:srgbClr val="008C3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51433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8C3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857229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008C3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200121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rgbClr val="008C3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rgbClr val="008C3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1885904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jp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3.jpg"/><Relationship Id="rId5" Type="http://schemas.microsoft.com/office/2007/relationships/hdphoto" Target="../media/hdphoto1.wdp"/><Relationship Id="rId10" Type="http://schemas.openxmlformats.org/officeDocument/2006/relationships/image" Target="../media/image26.png"/><Relationship Id="rId4" Type="http://schemas.openxmlformats.org/officeDocument/2006/relationships/image" Target="../media/image22.png"/><Relationship Id="rId9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Straße, draußen, Gebäude, Person enthält.&#10;&#10;Automatisch generierte Beschreibung">
            <a:extLst>
              <a:ext uri="{FF2B5EF4-FFF2-40B4-BE49-F238E27FC236}">
                <a16:creationId xmlns:a16="http://schemas.microsoft.com/office/drawing/2014/main" id="{7477D07E-3613-452C-BF14-260F4B01FF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28" b="3740"/>
          <a:stretch/>
        </p:blipFill>
        <p:spPr>
          <a:xfrm>
            <a:off x="0" y="905521"/>
            <a:ext cx="9144000" cy="5218187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66356A17-5906-4F95-A903-AAE625E86FA0}"/>
              </a:ext>
            </a:extLst>
          </p:cNvPr>
          <p:cNvSpPr/>
          <p:nvPr/>
        </p:nvSpPr>
        <p:spPr>
          <a:xfrm>
            <a:off x="208624" y="905522"/>
            <a:ext cx="64540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6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WMS Reinach</a:t>
            </a:r>
            <a:endParaRPr lang="de-CH" sz="6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520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657930D-3F66-4A32-8BBF-F8337958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138" y="996070"/>
            <a:ext cx="6556750" cy="932354"/>
          </a:xfrm>
        </p:spPr>
        <p:txBody>
          <a:bodyPr>
            <a:normAutofit/>
          </a:bodyPr>
          <a:lstStyle/>
          <a:p>
            <a:r>
              <a:rPr lang="de-CH" sz="3600" dirty="0">
                <a:latin typeface="Verdana"/>
                <a:ea typeface="Verdana"/>
                <a:cs typeface="Verdana"/>
              </a:rPr>
              <a:t>Schwerpunktfächer</a:t>
            </a:r>
          </a:p>
        </p:txBody>
      </p:sp>
      <p:sp>
        <p:nvSpPr>
          <p:cNvPr id="12" name="Titel 2">
            <a:extLst>
              <a:ext uri="{FF2B5EF4-FFF2-40B4-BE49-F238E27FC236}">
                <a16:creationId xmlns:a16="http://schemas.microsoft.com/office/drawing/2014/main" id="{86226E20-98B2-4FEE-9F80-ECBFE4C7AFD4}"/>
              </a:ext>
            </a:extLst>
          </p:cNvPr>
          <p:cNvSpPr txBox="1">
            <a:spLocks/>
          </p:cNvSpPr>
          <p:nvPr/>
        </p:nvSpPr>
        <p:spPr>
          <a:xfrm>
            <a:off x="112127" y="2355914"/>
            <a:ext cx="9144000" cy="9183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ts val="5500"/>
              </a:lnSpc>
            </a:pPr>
            <a:endParaRPr lang="de-CH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itel 2">
            <a:extLst>
              <a:ext uri="{FF2B5EF4-FFF2-40B4-BE49-F238E27FC236}">
                <a16:creationId xmlns:a16="http://schemas.microsoft.com/office/drawing/2014/main" id="{9FB6CB9F-76E6-4F8D-A0DF-72EBA4263B9F}"/>
              </a:ext>
            </a:extLst>
          </p:cNvPr>
          <p:cNvSpPr txBox="1">
            <a:spLocks/>
          </p:cNvSpPr>
          <p:nvPr/>
        </p:nvSpPr>
        <p:spPr>
          <a:xfrm>
            <a:off x="548138" y="1866695"/>
            <a:ext cx="8376406" cy="44792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457200" indent="-457200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Können frei gewählt werden (2 Kurse, ev. ein dritter als Freifach)</a:t>
            </a:r>
          </a:p>
          <a:p>
            <a:pPr marL="457200" indent="-457200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Laufen über zwei Jahre (2. und 3. WMS) und sind promotionsrelevant für die Semesterzeugnisse</a:t>
            </a:r>
          </a:p>
          <a:p>
            <a:pPr marL="457200" indent="-457200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Haben keine Abschlussprüfung</a:t>
            </a:r>
          </a:p>
          <a:p>
            <a:pPr marL="457200" indent="-457200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Werden mit Note im Abschluss EFZ erwähnt (zählen aber nicht)</a:t>
            </a:r>
          </a:p>
        </p:txBody>
      </p:sp>
    </p:spTree>
    <p:extLst>
      <p:ext uri="{BB962C8B-B14F-4D97-AF65-F5344CB8AC3E}">
        <p14:creationId xmlns:p14="http://schemas.microsoft.com/office/powerpoint/2010/main" val="3032575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2">
            <a:extLst>
              <a:ext uri="{FF2B5EF4-FFF2-40B4-BE49-F238E27FC236}">
                <a16:creationId xmlns:a16="http://schemas.microsoft.com/office/drawing/2014/main" id="{76D4BC2E-E7D1-437C-A438-01173FC615D2}"/>
              </a:ext>
            </a:extLst>
          </p:cNvPr>
          <p:cNvSpPr txBox="1">
            <a:spLocks/>
          </p:cNvSpPr>
          <p:nvPr/>
        </p:nvSpPr>
        <p:spPr>
          <a:xfrm>
            <a:off x="337704" y="2927927"/>
            <a:ext cx="5057794" cy="327116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ts val="5500"/>
              </a:lnSpc>
            </a:pPr>
            <a:endParaRPr lang="de-CH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A95FBBE0-F2CE-4186-A14A-7F94CAE02A36}"/>
              </a:ext>
            </a:extLst>
          </p:cNvPr>
          <p:cNvSpPr txBox="1">
            <a:spLocks/>
          </p:cNvSpPr>
          <p:nvPr/>
        </p:nvSpPr>
        <p:spPr>
          <a:xfrm>
            <a:off x="485016" y="2412794"/>
            <a:ext cx="3458441" cy="327116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ts val="5500"/>
              </a:lnSpc>
            </a:pPr>
            <a:endParaRPr lang="de-CH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el 2">
            <a:extLst>
              <a:ext uri="{FF2B5EF4-FFF2-40B4-BE49-F238E27FC236}">
                <a16:creationId xmlns:a16="http://schemas.microsoft.com/office/drawing/2014/main" id="{84177B69-58FD-4CA5-ADB5-160D44B3EF68}"/>
              </a:ext>
            </a:extLst>
          </p:cNvPr>
          <p:cNvSpPr txBox="1">
            <a:spLocks/>
          </p:cNvSpPr>
          <p:nvPr/>
        </p:nvSpPr>
        <p:spPr>
          <a:xfrm>
            <a:off x="0" y="842"/>
            <a:ext cx="914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de-CH" sz="4800" dirty="0">
                <a:latin typeface="Verdana"/>
                <a:ea typeface="Verdana"/>
                <a:cs typeface="Verdana"/>
              </a:rPr>
              <a:t>Dein Unterricht</a:t>
            </a:r>
            <a:endParaRPr lang="de-CH" sz="4800" dirty="0"/>
          </a:p>
        </p:txBody>
      </p:sp>
      <p:sp>
        <p:nvSpPr>
          <p:cNvPr id="8" name="Titel 2">
            <a:extLst>
              <a:ext uri="{FF2B5EF4-FFF2-40B4-BE49-F238E27FC236}">
                <a16:creationId xmlns:a16="http://schemas.microsoft.com/office/drawing/2014/main" id="{B657930D-3F66-4A32-8BBF-F83379585BD8}"/>
              </a:ext>
            </a:extLst>
          </p:cNvPr>
          <p:cNvSpPr>
            <a:spLocks noGrp="1"/>
          </p:cNvSpPr>
          <p:nvPr/>
        </p:nvSpPr>
        <p:spPr>
          <a:xfrm>
            <a:off x="554042" y="783355"/>
            <a:ext cx="8104766" cy="24373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de-CH" sz="2800" dirty="0">
                <a:latin typeface="Verdana"/>
                <a:ea typeface="Verdana"/>
              </a:rPr>
              <a:t>BYOD  </a:t>
            </a:r>
            <a:endParaRPr lang="de-CH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de-CH" sz="2400" dirty="0">
              <a:solidFill>
                <a:schemeClr val="tx1">
                  <a:lumMod val="65000"/>
                  <a:lumOff val="35000"/>
                </a:schemeClr>
              </a:solidFill>
              <a:latin typeface="Verdana"/>
              <a:ea typeface="Verdana"/>
            </a:endParaRPr>
          </a:p>
          <a:p>
            <a:pPr>
              <a:lnSpc>
                <a:spcPct val="100000"/>
              </a:lnSpc>
            </a:pP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</a:rPr>
              <a:t>Computerunterstützter Unterricht</a:t>
            </a:r>
            <a:endParaRPr lang="de-CH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B3F30F1-690A-45AC-B5F2-5E96AF001E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942" y="2802228"/>
            <a:ext cx="5311775" cy="3300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66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2">
            <a:extLst>
              <a:ext uri="{FF2B5EF4-FFF2-40B4-BE49-F238E27FC236}">
                <a16:creationId xmlns:a16="http://schemas.microsoft.com/office/drawing/2014/main" id="{76D4BC2E-E7D1-437C-A438-01173FC615D2}"/>
              </a:ext>
            </a:extLst>
          </p:cNvPr>
          <p:cNvSpPr txBox="1">
            <a:spLocks/>
          </p:cNvSpPr>
          <p:nvPr/>
        </p:nvSpPr>
        <p:spPr>
          <a:xfrm>
            <a:off x="337704" y="2927927"/>
            <a:ext cx="5057794" cy="327116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ts val="5500"/>
              </a:lnSpc>
            </a:pPr>
            <a:endParaRPr lang="de-CH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A95FBBE0-F2CE-4186-A14A-7F94CAE02A36}"/>
              </a:ext>
            </a:extLst>
          </p:cNvPr>
          <p:cNvSpPr txBox="1">
            <a:spLocks/>
          </p:cNvSpPr>
          <p:nvPr/>
        </p:nvSpPr>
        <p:spPr>
          <a:xfrm>
            <a:off x="485016" y="2412794"/>
            <a:ext cx="3458441" cy="327116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ts val="5500"/>
              </a:lnSpc>
            </a:pPr>
            <a:endParaRPr lang="de-CH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itel 2">
            <a:extLst>
              <a:ext uri="{FF2B5EF4-FFF2-40B4-BE49-F238E27FC236}">
                <a16:creationId xmlns:a16="http://schemas.microsoft.com/office/drawing/2014/main" id="{B657930D-3F66-4A32-8BBF-F83379585BD8}"/>
              </a:ext>
            </a:extLst>
          </p:cNvPr>
          <p:cNvSpPr>
            <a:spLocks noGrp="1"/>
          </p:cNvSpPr>
          <p:nvPr/>
        </p:nvSpPr>
        <p:spPr>
          <a:xfrm>
            <a:off x="514740" y="-526672"/>
            <a:ext cx="8956285" cy="48150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de-CH" sz="2800" dirty="0">
                <a:latin typeface="Verdana"/>
                <a:ea typeface="Verdana"/>
              </a:rPr>
              <a:t>Praxisorientiert</a:t>
            </a:r>
            <a:endParaRPr lang="de-CH" sz="2800" dirty="0"/>
          </a:p>
          <a:p>
            <a:pPr>
              <a:lnSpc>
                <a:spcPct val="100000"/>
              </a:lnSpc>
            </a:pPr>
            <a:br>
              <a:rPr lang="de-CH" sz="2800" dirty="0">
                <a:latin typeface="Verdana"/>
                <a:ea typeface="Verdana"/>
              </a:rPr>
            </a:b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</a:rPr>
              <a:t>Integrierte Praxisteile, Praxiswoche und andere Simulationsspiele, und, und, und…</a:t>
            </a:r>
            <a:endParaRPr lang="de-CH" sz="2800" dirty="0"/>
          </a:p>
        </p:txBody>
      </p:sp>
      <p:pic>
        <p:nvPicPr>
          <p:cNvPr id="4" name="Grafik 4" descr="Ein Bild, das Person, drinnen, Wand, Fenster enthält.&#10;&#10;Beschreibung automatisch generiert.">
            <a:extLst>
              <a:ext uri="{FF2B5EF4-FFF2-40B4-BE49-F238E27FC236}">
                <a16:creationId xmlns:a16="http://schemas.microsoft.com/office/drawing/2014/main" id="{0A36B4F5-EC7F-2ECC-0250-DBAD5D50A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495" y="2759339"/>
            <a:ext cx="4760644" cy="305546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66201268-7F77-4BCD-893A-648F92C1008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00000">
            <a:off x="872990" y="5091015"/>
            <a:ext cx="1539118" cy="60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535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D0FCE7-66C9-4FC8-BA6B-E64AD0F807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818" y="841341"/>
            <a:ext cx="8168356" cy="506362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de-CH" sz="2800" b="1" dirty="0">
                <a:latin typeface="Verdana"/>
                <a:ea typeface="Verdana"/>
              </a:rPr>
              <a:t>Bilinguale Klasse </a:t>
            </a:r>
            <a:endParaRPr lang="de-CH" sz="2800" b="1" dirty="0"/>
          </a:p>
          <a:p>
            <a:pPr marL="170815" indent="-170815"/>
            <a:endParaRPr lang="de-CH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CH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Auf Englisch (50%)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CH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CH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Mathematik, </a:t>
            </a:r>
            <a:br>
              <a:rPr lang="de-CH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CH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Geschichte/Politik, </a:t>
            </a:r>
            <a:br>
              <a:rPr lang="de-CH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CH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</a:rPr>
              <a:t>Wirtschaft und Recht</a:t>
            </a:r>
          </a:p>
          <a:p>
            <a:pPr marL="0" indent="0">
              <a:buNone/>
            </a:pPr>
            <a:endParaRPr lang="de-CH" sz="2400" b="1" dirty="0">
              <a:solidFill>
                <a:schemeClr val="tx1">
                  <a:lumMod val="65000"/>
                  <a:lumOff val="35000"/>
                </a:schemeClr>
              </a:solidFill>
              <a:latin typeface="Verdana"/>
              <a:ea typeface="Verdan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CH" sz="2400" b="1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CH" sz="24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Willst du international tätig sein, Karriere auf einer Bank machen oder ganz einfach sattelfest in der englischen Sprache sein?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CH" sz="24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Dann ist die BILI-Klasse das richtige für dich. </a:t>
            </a:r>
            <a:endParaRPr lang="de-CH" sz="3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4AF7012-F98D-4FF1-A921-6B723C7A1E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605B1-EFC5-FC4F-91D1-08F6B13B008B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8CA536B-EF24-4E0D-8657-B21F8CD3D8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7587" y="1694329"/>
            <a:ext cx="4059262" cy="247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01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657930D-3F66-4A32-8BBF-F8337958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137" y="622028"/>
            <a:ext cx="8541946" cy="1325563"/>
          </a:xfrm>
        </p:spPr>
        <p:txBody>
          <a:bodyPr>
            <a:noAutofit/>
          </a:bodyPr>
          <a:lstStyle/>
          <a:p>
            <a:r>
              <a:rPr lang="de-CH" sz="4800" dirty="0"/>
              <a:t>Deine externen Diplome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5B23280-956D-4995-89F0-E89A19695514}"/>
              </a:ext>
            </a:extLst>
          </p:cNvPr>
          <p:cNvGrpSpPr/>
          <p:nvPr/>
        </p:nvGrpSpPr>
        <p:grpSpPr>
          <a:xfrm>
            <a:off x="438913" y="2126376"/>
            <a:ext cx="4361780" cy="4012496"/>
            <a:chOff x="438913" y="2126376"/>
            <a:chExt cx="4361780" cy="4012496"/>
          </a:xfrm>
        </p:grpSpPr>
        <p:sp>
          <p:nvSpPr>
            <p:cNvPr id="8" name="Titel 2">
              <a:extLst>
                <a:ext uri="{FF2B5EF4-FFF2-40B4-BE49-F238E27FC236}">
                  <a16:creationId xmlns:a16="http://schemas.microsoft.com/office/drawing/2014/main" id="{0233E7B7-5F37-4317-91CE-0FC13DFE0A94}"/>
                </a:ext>
              </a:extLst>
            </p:cNvPr>
            <p:cNvSpPr txBox="1">
              <a:spLocks/>
            </p:cNvSpPr>
            <p:nvPr/>
          </p:nvSpPr>
          <p:spPr>
            <a:xfrm>
              <a:off x="438913" y="2126376"/>
              <a:ext cx="4133088" cy="1483598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68578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25" b="1" i="0" kern="1200">
                  <a:solidFill>
                    <a:srgbClr val="008C3C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>
                <a:lnSpc>
                  <a:spcPts val="3000"/>
                </a:lnSpc>
              </a:pPr>
              <a:r>
                <a:rPr lang="de-CH" sz="3000" dirty="0"/>
                <a:t>Sprachdiplome</a:t>
              </a:r>
              <a:endParaRPr lang="de-CH" sz="3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A7E15677-2161-4552-AFDB-086C534F00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8047" y="4019155"/>
              <a:ext cx="4002646" cy="850833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3582BE77-2D63-4CB8-9228-E1D7D2C18E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8047" y="5331445"/>
              <a:ext cx="1707502" cy="807427"/>
            </a:xfrm>
            <a:prstGeom prst="rect">
              <a:avLst/>
            </a:prstGeom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C9B25BB1-0B4A-4D10-A81C-95A35A46AA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33242" y="5331445"/>
              <a:ext cx="835063" cy="748492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905E11AE-4CE1-4A04-9EBA-FBCD872083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9576" y="2635881"/>
              <a:ext cx="3641091" cy="1299879"/>
            </a:xfrm>
            <a:prstGeom prst="rect">
              <a:avLst/>
            </a:prstGeom>
          </p:spPr>
        </p:pic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B2306340-F6BB-4B0A-A479-CB0783703485}"/>
              </a:ext>
            </a:extLst>
          </p:cNvPr>
          <p:cNvGrpSpPr/>
          <p:nvPr/>
        </p:nvGrpSpPr>
        <p:grpSpPr>
          <a:xfrm>
            <a:off x="4773994" y="2126376"/>
            <a:ext cx="4133088" cy="2624772"/>
            <a:chOff x="4773994" y="2126376"/>
            <a:chExt cx="4133088" cy="2624772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5C015A9D-83F5-4018-961E-7A11B16D83B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406330" y="3285820"/>
              <a:ext cx="2939623" cy="1112343"/>
            </a:xfrm>
            <a:prstGeom prst="rect">
              <a:avLst/>
            </a:prstGeom>
          </p:spPr>
        </p:pic>
        <p:sp>
          <p:nvSpPr>
            <p:cNvPr id="20" name="Titel 2">
              <a:extLst>
                <a:ext uri="{FF2B5EF4-FFF2-40B4-BE49-F238E27FC236}">
                  <a16:creationId xmlns:a16="http://schemas.microsoft.com/office/drawing/2014/main" id="{16F00DA3-4176-48A8-99CB-A5F61A683273}"/>
                </a:ext>
              </a:extLst>
            </p:cNvPr>
            <p:cNvSpPr txBox="1">
              <a:spLocks/>
            </p:cNvSpPr>
            <p:nvPr/>
          </p:nvSpPr>
          <p:spPr>
            <a:xfrm>
              <a:off x="4773994" y="2126376"/>
              <a:ext cx="4133088" cy="2624772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68578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25" b="1" i="0" kern="1200">
                  <a:solidFill>
                    <a:srgbClr val="008C3C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>
                <a:lnSpc>
                  <a:spcPts val="3000"/>
                </a:lnSpc>
              </a:pPr>
              <a:r>
                <a:rPr lang="de-CH" sz="3000" dirty="0"/>
                <a:t>Informatik-diplome</a:t>
              </a:r>
              <a:endParaRPr lang="de-CH" sz="3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811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657930D-3F66-4A32-8BBF-F8337958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2" y="350726"/>
            <a:ext cx="9139104" cy="1325563"/>
          </a:xfrm>
        </p:spPr>
        <p:txBody>
          <a:bodyPr>
            <a:noAutofit/>
          </a:bodyPr>
          <a:lstStyle/>
          <a:p>
            <a:pPr algn="ctr"/>
            <a:r>
              <a:rPr lang="de-CH" sz="4800" dirty="0">
                <a:latin typeface="Verdana"/>
                <a:ea typeface="Verdana"/>
                <a:cs typeface="Verdana"/>
              </a:rPr>
              <a:t>Dein Weg nach der WMS</a:t>
            </a:r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E70D20F-1A99-4ADC-BC6F-709091091A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519"/>
          <a:stretch/>
        </p:blipFill>
        <p:spPr>
          <a:xfrm>
            <a:off x="355024" y="1311518"/>
            <a:ext cx="8374891" cy="5086831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F0956E3-3432-4B35-ACDD-6053D3A7D8CB}"/>
              </a:ext>
            </a:extLst>
          </p:cNvPr>
          <p:cNvGrpSpPr/>
          <p:nvPr/>
        </p:nvGrpSpPr>
        <p:grpSpPr>
          <a:xfrm>
            <a:off x="4411893" y="2712021"/>
            <a:ext cx="1404821" cy="2196918"/>
            <a:chOff x="4411893" y="2712021"/>
            <a:chExt cx="1404821" cy="2196918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B6F75D14-4225-408F-AF31-D8340065A9B2}"/>
                </a:ext>
              </a:extLst>
            </p:cNvPr>
            <p:cNvSpPr/>
            <p:nvPr/>
          </p:nvSpPr>
          <p:spPr bwMode="auto">
            <a:xfrm>
              <a:off x="4411893" y="3627745"/>
              <a:ext cx="1404821" cy="1281194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20F7B5BB-502E-472F-8537-143D08BF7E1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745088" y="2712021"/>
              <a:ext cx="369215" cy="1009678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77F35F23-5F51-4000-8229-A6E0C516C3DC}"/>
              </a:ext>
            </a:extLst>
          </p:cNvPr>
          <p:cNvGrpSpPr/>
          <p:nvPr/>
        </p:nvGrpSpPr>
        <p:grpSpPr>
          <a:xfrm>
            <a:off x="1645027" y="2994376"/>
            <a:ext cx="1954143" cy="2427862"/>
            <a:chOff x="1645027" y="2994376"/>
            <a:chExt cx="1954143" cy="2427862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28D3358C-4826-4367-BDF0-4ACA976A497C}"/>
                </a:ext>
              </a:extLst>
            </p:cNvPr>
            <p:cNvSpPr/>
            <p:nvPr/>
          </p:nvSpPr>
          <p:spPr bwMode="auto">
            <a:xfrm>
              <a:off x="1989479" y="4141044"/>
              <a:ext cx="1404821" cy="1281194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13438F11-DC9A-4A86-8412-CFC76D1C4BD1}"/>
                </a:ext>
              </a:extLst>
            </p:cNvPr>
            <p:cNvCxnSpPr/>
            <p:nvPr/>
          </p:nvCxnSpPr>
          <p:spPr bwMode="auto">
            <a:xfrm flipH="1" flipV="1">
              <a:off x="1645027" y="3721700"/>
              <a:ext cx="567331" cy="59132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4FDA6A82-B326-47ED-BDD0-891A6FB033F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174796" y="3298167"/>
              <a:ext cx="424374" cy="1010018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2976CA7B-2FF7-40DF-95A5-EDB3202D588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67124" y="2994376"/>
              <a:ext cx="49529" cy="1143117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71527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20B83E5-908B-4F88-BBEB-BCAACDA0E4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239" t="5597" r="1164" b="26742"/>
          <a:stretch/>
        </p:blipFill>
        <p:spPr>
          <a:xfrm>
            <a:off x="922708" y="725075"/>
            <a:ext cx="7111999" cy="5993250"/>
          </a:xfrm>
          <a:prstGeom prst="rect">
            <a:avLst/>
          </a:prstGeom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9A7AA2AD-07D1-450E-98F9-DCCBDB0CCE77}"/>
              </a:ext>
            </a:extLst>
          </p:cNvPr>
          <p:cNvGrpSpPr/>
          <p:nvPr/>
        </p:nvGrpSpPr>
        <p:grpSpPr>
          <a:xfrm>
            <a:off x="2126639" y="2386584"/>
            <a:ext cx="3144039" cy="3620870"/>
            <a:chOff x="2126639" y="2386584"/>
            <a:chExt cx="3144039" cy="3620870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3092D14E-B0E7-4D78-BC66-73D253A85FDF}"/>
                </a:ext>
              </a:extLst>
            </p:cNvPr>
            <p:cNvSpPr/>
            <p:nvPr/>
          </p:nvSpPr>
          <p:spPr bwMode="auto">
            <a:xfrm>
              <a:off x="2126639" y="4726260"/>
              <a:ext cx="1404821" cy="1281194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cxnSp>
          <p:nvCxnSpPr>
            <p:cNvPr id="5" name="Gerader Verbinder 4">
              <a:extLst>
                <a:ext uri="{FF2B5EF4-FFF2-40B4-BE49-F238E27FC236}">
                  <a16:creationId xmlns:a16="http://schemas.microsoft.com/office/drawing/2014/main" id="{E1F6F44F-93CC-4B73-A429-CA681BFF166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5072190" y="2386584"/>
              <a:ext cx="101866" cy="266710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119035D7-7D46-4C4A-AF5C-6C7B10CEACA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524192" y="5248656"/>
              <a:ext cx="1746486" cy="248249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01DD6FD6-7409-4FEE-827E-A6E5D4C09FE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984389" y="3310128"/>
              <a:ext cx="224608" cy="1412582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66849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657930D-3F66-4A32-8BBF-F8337958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7087" y="-81753"/>
            <a:ext cx="7406913" cy="1088518"/>
          </a:xfrm>
        </p:spPr>
        <p:txBody>
          <a:bodyPr>
            <a:noAutofit/>
          </a:bodyPr>
          <a:lstStyle/>
          <a:p>
            <a:r>
              <a:rPr lang="de-CH" sz="4800" dirty="0"/>
              <a:t>Unsere Ehemaligen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9D769AF0-4D0A-4C59-862B-6A9B5E7AF427}"/>
              </a:ext>
            </a:extLst>
          </p:cNvPr>
          <p:cNvGrpSpPr/>
          <p:nvPr/>
        </p:nvGrpSpPr>
        <p:grpSpPr>
          <a:xfrm>
            <a:off x="4847589" y="2871604"/>
            <a:ext cx="4104002" cy="1738728"/>
            <a:chOff x="4961681" y="2929904"/>
            <a:chExt cx="4104002" cy="1738728"/>
          </a:xfrm>
          <a:noFill/>
        </p:grpSpPr>
        <p:pic>
          <p:nvPicPr>
            <p:cNvPr id="6" name="Grafik 5" descr="Ein Bild, das Person, Kleidung, Frau, haltend enthält.&#10;&#10;Automatisch generierte Beschreibung">
              <a:extLst>
                <a:ext uri="{FF2B5EF4-FFF2-40B4-BE49-F238E27FC236}">
                  <a16:creationId xmlns:a16="http://schemas.microsoft.com/office/drawing/2014/main" id="{E713DDC2-E1EE-4394-BC76-B315ED7612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04" r="2999"/>
            <a:stretch/>
          </p:blipFill>
          <p:spPr>
            <a:xfrm>
              <a:off x="4961681" y="3030766"/>
              <a:ext cx="1328264" cy="1637866"/>
            </a:xfrm>
            <a:prstGeom prst="rect">
              <a:avLst/>
            </a:prstGeom>
            <a:grpFill/>
          </p:spPr>
        </p:pic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DA9BCDD8-CB76-4583-8121-1097E67E9E8A}"/>
                </a:ext>
              </a:extLst>
            </p:cNvPr>
            <p:cNvSpPr txBox="1"/>
            <p:nvPr/>
          </p:nvSpPr>
          <p:spPr>
            <a:xfrm>
              <a:off x="6348483" y="2929904"/>
              <a:ext cx="2698007" cy="707886"/>
            </a:xfrm>
            <a:prstGeom prst="rect">
              <a:avLst/>
            </a:prstGeom>
            <a:grpFill/>
          </p:spPr>
          <p:txBody>
            <a:bodyPr wrap="square" rtlCol="0" anchor="t">
              <a:spAutoFit/>
            </a:bodyPr>
            <a:lstStyle/>
            <a:p>
              <a:r>
                <a:rPr lang="de-CH" sz="1600" b="1" dirty="0">
                  <a:solidFill>
                    <a:srgbClr val="008C3C"/>
                  </a:solidFill>
                  <a:latin typeface="Verdana"/>
                  <a:ea typeface="Verdana"/>
                  <a:cs typeface="Verdana"/>
                </a:rPr>
                <a:t>Salome Schafer (28)</a:t>
              </a:r>
              <a:endParaRPr lang="de-CH" sz="1600" b="1" dirty="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de-CH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Regent, HR-Fachfrau und Ausbildnerin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3497FDE1-CAB3-4D3B-8442-E5DCFF16EE90}"/>
                </a:ext>
              </a:extLst>
            </p:cNvPr>
            <p:cNvSpPr txBox="1"/>
            <p:nvPr/>
          </p:nvSpPr>
          <p:spPr>
            <a:xfrm>
              <a:off x="6309138" y="3714525"/>
              <a:ext cx="2756545" cy="95410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 anchor="t">
              <a:spAutoFit/>
            </a:bodyPr>
            <a:lstStyle/>
            <a:p>
              <a:r>
                <a:rPr lang="de-CH" sz="1400" i="1" dirty="0">
                  <a:latin typeface="Verdana"/>
                  <a:ea typeface="Verdana"/>
                  <a:cs typeface="Verdana"/>
                </a:rPr>
                <a:t>"Durch die WMS und das anschliessende Praktikum habe ich meinen Traumjob gefunden."</a:t>
              </a:r>
              <a:endParaRPr lang="de-CH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8AECE9F5-DEFE-4EAF-90FE-4E14AA5C60AB}"/>
              </a:ext>
            </a:extLst>
          </p:cNvPr>
          <p:cNvGrpSpPr/>
          <p:nvPr/>
        </p:nvGrpSpPr>
        <p:grpSpPr>
          <a:xfrm>
            <a:off x="286470" y="2899181"/>
            <a:ext cx="4422543" cy="1714674"/>
            <a:chOff x="470875" y="2962221"/>
            <a:chExt cx="4422543" cy="1714674"/>
          </a:xfrm>
          <a:noFill/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9B9F16F2-628C-496A-9953-0AF4BD1811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2000"/>
                      </a14:imgEffect>
                    </a14:imgLayer>
                  </a14:imgProps>
                </a:ext>
              </a:extLst>
            </a:blip>
            <a:srcRect l="20031" t="10483" r="23591" b="31069"/>
            <a:stretch/>
          </p:blipFill>
          <p:spPr>
            <a:xfrm>
              <a:off x="470875" y="3038797"/>
              <a:ext cx="1411741" cy="1638000"/>
            </a:xfrm>
            <a:prstGeom prst="rect">
              <a:avLst/>
            </a:prstGeom>
            <a:grpFill/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BD7A87C0-185C-4992-BFA1-C69C39E41915}"/>
                </a:ext>
              </a:extLst>
            </p:cNvPr>
            <p:cNvSpPr txBox="1"/>
            <p:nvPr/>
          </p:nvSpPr>
          <p:spPr>
            <a:xfrm>
              <a:off x="1965639" y="2962221"/>
              <a:ext cx="2927779" cy="707886"/>
            </a:xfrm>
            <a:prstGeom prst="rect">
              <a:avLst/>
            </a:prstGeom>
            <a:grpFill/>
          </p:spPr>
          <p:txBody>
            <a:bodyPr wrap="square" rtlCol="0" anchor="t">
              <a:spAutoFit/>
            </a:bodyPr>
            <a:lstStyle/>
            <a:p>
              <a:r>
                <a:rPr lang="de-CH" sz="1600" b="1" dirty="0">
                  <a:solidFill>
                    <a:srgbClr val="008C3C"/>
                  </a:solidFill>
                  <a:latin typeface="Verdana"/>
                  <a:ea typeface="Verdana"/>
                  <a:cs typeface="Verdana"/>
                </a:rPr>
                <a:t>Joël Renggli (24)</a:t>
              </a:r>
              <a:endParaRPr lang="de-CH" sz="1600" b="1" dirty="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de-CH" sz="1200" b="1" dirty="0">
                  <a:latin typeface="Verdana"/>
                  <a:ea typeface="Verdana"/>
                  <a:cs typeface="Verdana"/>
                </a:rPr>
                <a:t>Client Account Manager UBS </a:t>
              </a:r>
              <a:br>
                <a:rPr lang="de-CH" sz="1200" b="1" dirty="0">
                  <a:latin typeface="Verdana"/>
                  <a:ea typeface="Verdana"/>
                  <a:cs typeface="Verdana"/>
                </a:rPr>
              </a:br>
              <a:r>
                <a:rPr lang="de-CH" sz="1200" b="1" dirty="0">
                  <a:latin typeface="Verdana"/>
                  <a:ea typeface="Verdana"/>
                  <a:cs typeface="Verdana"/>
                </a:rPr>
                <a:t>Fernstudium Banking &amp; Finance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D2F4A6FF-09FD-428F-BBBD-B39977200131}"/>
                </a:ext>
              </a:extLst>
            </p:cNvPr>
            <p:cNvSpPr txBox="1"/>
            <p:nvPr/>
          </p:nvSpPr>
          <p:spPr>
            <a:xfrm>
              <a:off x="1886163" y="3722788"/>
              <a:ext cx="2868717" cy="95410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 anchor="t">
              <a:spAutoFit/>
            </a:bodyPr>
            <a:lstStyle/>
            <a:p>
              <a:r>
                <a:rPr lang="de-CH" sz="1400" i="1" dirty="0">
                  <a:latin typeface="Verdana"/>
                  <a:ea typeface="Verdana"/>
                  <a:cs typeface="Verdana"/>
                </a:rPr>
                <a:t>"Durch die WMS entwickelt man sich sowohl im beruflichen Teil, wie auch im Alltag."</a:t>
              </a:r>
              <a:endParaRPr lang="de-CH" sz="1400" dirty="0">
                <a:latin typeface="Verdana"/>
                <a:ea typeface="Verdana"/>
                <a:cs typeface="Verdana"/>
              </a:endParaRPr>
            </a:p>
          </p:txBody>
        </p: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00CC2A6-80AB-40A0-A17C-2A7A87FB373F}"/>
              </a:ext>
            </a:extLst>
          </p:cNvPr>
          <p:cNvGrpSpPr/>
          <p:nvPr/>
        </p:nvGrpSpPr>
        <p:grpSpPr>
          <a:xfrm>
            <a:off x="287705" y="884019"/>
            <a:ext cx="4282770" cy="1735852"/>
            <a:chOff x="516382" y="908913"/>
            <a:chExt cx="4282770" cy="1735852"/>
          </a:xfrm>
          <a:noFill/>
        </p:grpSpPr>
        <p:pic>
          <p:nvPicPr>
            <p:cNvPr id="4" name="Grafik 3" descr="Ein Bild, das Person, Fenster, Gebäude, Mann enthält.&#10;&#10;Automatisch generierte Beschreibung">
              <a:extLst>
                <a:ext uri="{FF2B5EF4-FFF2-40B4-BE49-F238E27FC236}">
                  <a16:creationId xmlns:a16="http://schemas.microsoft.com/office/drawing/2014/main" id="{A6F2A152-D78B-4786-8002-C8CB54F32E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90" r="22849" b="5457"/>
            <a:stretch/>
          </p:blipFill>
          <p:spPr>
            <a:xfrm>
              <a:off x="516382" y="1006765"/>
              <a:ext cx="1409216" cy="1638000"/>
            </a:xfrm>
            <a:prstGeom prst="rect">
              <a:avLst/>
            </a:prstGeom>
            <a:grpFill/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F92F93F4-38D7-48A6-A25B-0BDB9C92A013}"/>
                </a:ext>
              </a:extLst>
            </p:cNvPr>
            <p:cNvSpPr txBox="1"/>
            <p:nvPr/>
          </p:nvSpPr>
          <p:spPr>
            <a:xfrm>
              <a:off x="2037653" y="908913"/>
              <a:ext cx="2649444" cy="892552"/>
            </a:xfrm>
            <a:prstGeom prst="rect">
              <a:avLst/>
            </a:prstGeom>
            <a:grpFill/>
          </p:spPr>
          <p:txBody>
            <a:bodyPr wrap="square" rtlCol="0" anchor="t">
              <a:spAutoFit/>
            </a:bodyPr>
            <a:lstStyle/>
            <a:p>
              <a:r>
                <a:rPr lang="de-CH" sz="1600" b="1" dirty="0">
                  <a:solidFill>
                    <a:srgbClr val="008C3C"/>
                  </a:solidFill>
                  <a:latin typeface="Verdana"/>
                  <a:ea typeface="Verdana"/>
                  <a:cs typeface="Verdana"/>
                </a:rPr>
                <a:t>Stephanie Hirt (25)</a:t>
              </a:r>
              <a:endParaRPr lang="de-CH" sz="1600" b="1" dirty="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de-CH" sz="1200" b="1" dirty="0">
                  <a:latin typeface="Verdana"/>
                  <a:ea typeface="Verdana"/>
                  <a:cs typeface="Verdana"/>
                </a:rPr>
                <a:t>Basellandschaftliche Kantonalbank 50%, </a:t>
              </a:r>
              <a:br>
                <a:rPr lang="de-CH" sz="1200" b="1" dirty="0">
                  <a:latin typeface="Verdana"/>
                  <a:ea typeface="Verdana"/>
                  <a:cs typeface="Verdana"/>
                </a:rPr>
              </a:br>
              <a:r>
                <a:rPr lang="de-CH" sz="1200" b="1" dirty="0">
                  <a:latin typeface="Verdana"/>
                  <a:ea typeface="Verdana"/>
                  <a:cs typeface="Verdana"/>
                </a:rPr>
                <a:t>Teilzeitstudium FHNW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516F15C9-C20E-43AD-857D-7E57300D209C}"/>
                </a:ext>
              </a:extLst>
            </p:cNvPr>
            <p:cNvSpPr txBox="1"/>
            <p:nvPr/>
          </p:nvSpPr>
          <p:spPr>
            <a:xfrm>
              <a:off x="1931960" y="1897220"/>
              <a:ext cx="2867192" cy="73866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 anchor="t">
              <a:spAutoFit/>
            </a:bodyPr>
            <a:lstStyle/>
            <a:p>
              <a:r>
                <a:rPr lang="de-CH" sz="1400" i="1" dirty="0">
                  <a:latin typeface="Verdana"/>
                  <a:ea typeface="Verdana"/>
                  <a:cs typeface="Verdana"/>
                </a:rPr>
                <a:t>"Die WMS hat mir die Türen zur Berufswelt und zur Fachhochschule geöffnet."</a:t>
              </a:r>
              <a:endParaRPr lang="de-DE" dirty="0"/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0FD8750C-5EE4-4B2B-AE0B-2AE2FC47ADC6}"/>
              </a:ext>
            </a:extLst>
          </p:cNvPr>
          <p:cNvGrpSpPr/>
          <p:nvPr/>
        </p:nvGrpSpPr>
        <p:grpSpPr>
          <a:xfrm>
            <a:off x="286470" y="4730447"/>
            <a:ext cx="4285530" cy="1858917"/>
            <a:chOff x="1973105" y="4762503"/>
            <a:chExt cx="4285530" cy="1858917"/>
          </a:xfrm>
          <a:noFill/>
        </p:grpSpPr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A39D497C-A164-44F1-8F68-BC8F0AB26F35}"/>
                </a:ext>
              </a:extLst>
            </p:cNvPr>
            <p:cNvSpPr txBox="1"/>
            <p:nvPr/>
          </p:nvSpPr>
          <p:spPr>
            <a:xfrm>
              <a:off x="3462805" y="4762503"/>
              <a:ext cx="2137124" cy="523220"/>
            </a:xfrm>
            <a:prstGeom prst="rect">
              <a:avLst/>
            </a:prstGeom>
            <a:grpFill/>
          </p:spPr>
          <p:txBody>
            <a:bodyPr wrap="none" rtlCol="0" anchor="t">
              <a:spAutoFit/>
            </a:bodyPr>
            <a:lstStyle/>
            <a:p>
              <a:r>
                <a:rPr lang="de-CH" sz="1600" b="1" dirty="0">
                  <a:solidFill>
                    <a:srgbClr val="008C3C"/>
                  </a:solidFill>
                  <a:latin typeface="Verdana"/>
                  <a:ea typeface="Verdana"/>
                  <a:cs typeface="Verdana"/>
                </a:rPr>
                <a:t>Nico Mohler (36)</a:t>
              </a:r>
              <a:endParaRPr lang="de-CH" sz="1600" b="1" dirty="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de-CH" sz="1200" b="1" dirty="0">
                  <a:latin typeface="Verdana"/>
                  <a:ea typeface="Verdana"/>
                  <a:cs typeface="Verdana"/>
                </a:rPr>
                <a:t>Jurist (Master </a:t>
              </a:r>
              <a:r>
                <a:rPr lang="de-CH" sz="1200" b="1" dirty="0" err="1">
                  <a:latin typeface="Verdana"/>
                  <a:ea typeface="Verdana"/>
                  <a:cs typeface="Verdana"/>
                </a:rPr>
                <a:t>of</a:t>
              </a:r>
              <a:r>
                <a:rPr lang="de-CH" sz="1200" b="1" dirty="0">
                  <a:latin typeface="Verdana"/>
                  <a:ea typeface="Verdana"/>
                  <a:cs typeface="Verdana"/>
                </a:rPr>
                <a:t> Law)</a:t>
              </a:r>
              <a:endParaRPr lang="de-CH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9CA58BF9-4962-4EFB-9B45-20E89F88019F}"/>
                </a:ext>
              </a:extLst>
            </p:cNvPr>
            <p:cNvSpPr txBox="1"/>
            <p:nvPr/>
          </p:nvSpPr>
          <p:spPr>
            <a:xfrm>
              <a:off x="3389918" y="5236425"/>
              <a:ext cx="2868717" cy="138499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 anchor="t">
              <a:spAutoFit/>
            </a:bodyPr>
            <a:lstStyle/>
            <a:p>
              <a:r>
                <a:rPr lang="de-CH" sz="1400" i="1" dirty="0">
                  <a:latin typeface="Verdana"/>
                  <a:ea typeface="Verdana"/>
                  <a:cs typeface="Verdana"/>
                </a:rPr>
                <a:t>"Nach der WMS stehen einem alle Türen offen: Einstieg ins Berufsleben, eine höhere Ausbildung an einer Fachhochschule oder via Passerelle an die Universität."</a:t>
              </a:r>
              <a:endParaRPr lang="de-DE" sz="1400" i="1" dirty="0">
                <a:latin typeface="Verdana"/>
                <a:ea typeface="Verdana"/>
                <a:cs typeface="Verdana"/>
              </a:endParaRPr>
            </a:p>
          </p:txBody>
        </p:sp>
        <p:pic>
          <p:nvPicPr>
            <p:cNvPr id="5" name="Grafik 8" descr="Ein Bild, das Person, Mann, Anzug, Schlips enthält.&#10;&#10;Mit sehr hoher Zuverlässigkeit generierte Beschreibung">
              <a:extLst>
                <a:ext uri="{FF2B5EF4-FFF2-40B4-BE49-F238E27FC236}">
                  <a16:creationId xmlns:a16="http://schemas.microsoft.com/office/drawing/2014/main" id="{1EC10CEC-F1F2-4026-8082-4101236C64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1294" t="9719" r="35259" b="48868"/>
            <a:stretch/>
          </p:blipFill>
          <p:spPr>
            <a:xfrm>
              <a:off x="1973105" y="4898039"/>
              <a:ext cx="1411741" cy="1723184"/>
            </a:xfrm>
            <a:prstGeom prst="rect">
              <a:avLst/>
            </a:prstGeom>
            <a:grpFill/>
          </p:spPr>
        </p:pic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20405B25-797C-44FF-9591-7FA1C59F40D0}"/>
              </a:ext>
            </a:extLst>
          </p:cNvPr>
          <p:cNvGrpSpPr/>
          <p:nvPr/>
        </p:nvGrpSpPr>
        <p:grpSpPr>
          <a:xfrm>
            <a:off x="4802317" y="4853306"/>
            <a:ext cx="4149274" cy="1735861"/>
            <a:chOff x="4928616" y="918492"/>
            <a:chExt cx="4149274" cy="1735861"/>
          </a:xfrm>
          <a:noFill/>
        </p:grpSpPr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1B28CD6C-DAF6-462A-BB3F-ED4D2A810987}"/>
                </a:ext>
              </a:extLst>
            </p:cNvPr>
            <p:cNvGrpSpPr/>
            <p:nvPr/>
          </p:nvGrpSpPr>
          <p:grpSpPr>
            <a:xfrm>
              <a:off x="6320404" y="918492"/>
              <a:ext cx="2757486" cy="1515987"/>
              <a:chOff x="6320404" y="918492"/>
              <a:chExt cx="2757486" cy="1515987"/>
            </a:xfrm>
            <a:grpFill/>
          </p:grpSpPr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5968DB2F-1868-4655-BCE5-CCE297988A7D}"/>
                  </a:ext>
                </a:extLst>
              </p:cNvPr>
              <p:cNvSpPr txBox="1"/>
              <p:nvPr/>
            </p:nvSpPr>
            <p:spPr>
              <a:xfrm>
                <a:off x="6320404" y="918492"/>
                <a:ext cx="2757486" cy="523220"/>
              </a:xfrm>
              <a:prstGeom prst="rect">
                <a:avLst/>
              </a:prstGeom>
              <a:grpFill/>
            </p:spPr>
            <p:txBody>
              <a:bodyPr wrap="none" rtlCol="0" anchor="t">
                <a:spAutoFit/>
              </a:bodyPr>
              <a:lstStyle/>
              <a:p>
                <a:r>
                  <a:rPr lang="de-CH" sz="1600" b="1" dirty="0">
                    <a:solidFill>
                      <a:srgbClr val="008C3C"/>
                    </a:solidFill>
                    <a:latin typeface="Verdana"/>
                    <a:ea typeface="Verdana"/>
                    <a:cs typeface="Verdana"/>
                  </a:rPr>
                  <a:t>Philippe Schaulin (28)</a:t>
                </a:r>
              </a:p>
              <a:p>
                <a:r>
                  <a:rPr lang="de-CH" sz="1200" b="1" dirty="0">
                    <a:latin typeface="Verdana"/>
                    <a:ea typeface="Verdana"/>
                    <a:cs typeface="Verdana"/>
                  </a:rPr>
                  <a:t>Polizist </a:t>
                </a:r>
              </a:p>
            </p:txBody>
          </p:sp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BE37B7FD-1639-4CA9-900A-55B5590F1659}"/>
                  </a:ext>
                </a:extLst>
              </p:cNvPr>
              <p:cNvSpPr txBox="1"/>
              <p:nvPr/>
            </p:nvSpPr>
            <p:spPr>
              <a:xfrm>
                <a:off x="6320404" y="1480372"/>
                <a:ext cx="2738293" cy="95410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 anchor="t">
                <a:spAutoFit/>
              </a:bodyPr>
              <a:lstStyle/>
              <a:p>
                <a:r>
                  <a:rPr lang="de-CH" sz="1400" i="1" dirty="0">
                    <a:latin typeface="Verdana"/>
                    <a:ea typeface="Verdana"/>
                    <a:cs typeface="Verdana"/>
                  </a:rPr>
                  <a:t>"</a:t>
                </a:r>
                <a:r>
                  <a:rPr lang="de-CH" sz="1400" i="1" dirty="0">
                    <a:latin typeface="Verdana"/>
                    <a:ea typeface="Verdana"/>
                  </a:rPr>
                  <a:t>Die WMS, meine fundierte Grund-ausbildung. Das Gelernte kann ich tagtäglich anwenden</a:t>
                </a:r>
                <a:r>
                  <a:rPr lang="de-CH" sz="1400" i="1" dirty="0">
                    <a:latin typeface="Verdana"/>
                    <a:ea typeface="Verdana"/>
                    <a:cs typeface="Verdana"/>
                  </a:rPr>
                  <a:t>"</a:t>
                </a:r>
                <a:endParaRPr lang="de-CH" sz="1400" dirty="0">
                  <a:latin typeface="Verdana"/>
                  <a:ea typeface="Verdana"/>
                  <a:cs typeface="Verdana"/>
                </a:endParaRPr>
              </a:p>
            </p:txBody>
          </p:sp>
        </p:grpSp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B837D4B2-0F5D-404D-9E98-711D434A09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41" b="15114"/>
            <a:stretch/>
          </p:blipFill>
          <p:spPr>
            <a:xfrm>
              <a:off x="4928616" y="1006765"/>
              <a:ext cx="1377384" cy="1647588"/>
            </a:xfrm>
            <a:prstGeom prst="rect">
              <a:avLst/>
            </a:prstGeom>
            <a:grpFill/>
          </p:spPr>
        </p:pic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D6E827C4-A0FD-4399-B917-87CE61AF7FF9}"/>
              </a:ext>
            </a:extLst>
          </p:cNvPr>
          <p:cNvGrpSpPr/>
          <p:nvPr/>
        </p:nvGrpSpPr>
        <p:grpSpPr>
          <a:xfrm>
            <a:off x="4863933" y="858038"/>
            <a:ext cx="4235368" cy="1847942"/>
            <a:chOff x="4863933" y="858038"/>
            <a:chExt cx="4235368" cy="1847942"/>
          </a:xfrm>
        </p:grpSpPr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FA1FEA10-0B71-41F7-A08A-5D4AFC6FCD49}"/>
                </a:ext>
              </a:extLst>
            </p:cNvPr>
            <p:cNvGrpSpPr/>
            <p:nvPr/>
          </p:nvGrpSpPr>
          <p:grpSpPr>
            <a:xfrm>
              <a:off x="6194105" y="858038"/>
              <a:ext cx="2905196" cy="1847942"/>
              <a:chOff x="3365717" y="4747537"/>
              <a:chExt cx="2905196" cy="1847942"/>
            </a:xfrm>
            <a:noFill/>
          </p:grpSpPr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CE6EB8EA-7B35-4537-A983-0F29357DD8E9}"/>
                  </a:ext>
                </a:extLst>
              </p:cNvPr>
              <p:cNvSpPr txBox="1"/>
              <p:nvPr/>
            </p:nvSpPr>
            <p:spPr>
              <a:xfrm>
                <a:off x="3391599" y="4747537"/>
                <a:ext cx="2879314" cy="707886"/>
              </a:xfrm>
              <a:prstGeom prst="rect">
                <a:avLst/>
              </a:prstGeom>
              <a:grpFill/>
            </p:spPr>
            <p:txBody>
              <a:bodyPr wrap="none" rtlCol="0" anchor="t">
                <a:spAutoFit/>
              </a:bodyPr>
              <a:lstStyle/>
              <a:p>
                <a:r>
                  <a:rPr lang="de-CH" sz="1600" b="1" dirty="0">
                    <a:solidFill>
                      <a:srgbClr val="008C3C"/>
                    </a:solidFill>
                    <a:latin typeface="Verdana"/>
                    <a:ea typeface="Verdana"/>
                    <a:cs typeface="Verdana"/>
                  </a:rPr>
                  <a:t>Yannick Marchand (23)</a:t>
                </a:r>
                <a:endParaRPr lang="de-CH" sz="1600" b="1" dirty="0">
                  <a:solidFill>
                    <a:srgbClr val="008C3C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r>
                  <a:rPr lang="de-CH" sz="1200" b="1" dirty="0">
                    <a:latin typeface="Verdana"/>
                    <a:ea typeface="Verdana"/>
                    <a:cs typeface="Verdana"/>
                  </a:rPr>
                  <a:t>Fussballprofi</a:t>
                </a:r>
                <a:br>
                  <a:rPr lang="de-CH" sz="1200" b="1" dirty="0">
                    <a:latin typeface="Verdana"/>
                    <a:ea typeface="Verdana"/>
                    <a:cs typeface="Verdana"/>
                  </a:rPr>
                </a:br>
                <a:endParaRPr lang="de-CH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B3F2EC27-1C1F-4856-9441-FCCDB736AF8B}"/>
                  </a:ext>
                </a:extLst>
              </p:cNvPr>
              <p:cNvSpPr txBox="1"/>
              <p:nvPr/>
            </p:nvSpPr>
            <p:spPr>
              <a:xfrm>
                <a:off x="3365717" y="5425928"/>
                <a:ext cx="2879314" cy="116955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 anchor="t">
                <a:spAutoFit/>
              </a:bodyPr>
              <a:lstStyle/>
              <a:p>
                <a:r>
                  <a:rPr lang="de-CH" sz="1400" i="1" dirty="0">
                    <a:latin typeface="Verdana"/>
                    <a:ea typeface="Verdana"/>
                    <a:cs typeface="Verdana"/>
                  </a:rPr>
                  <a:t>«Dank der WMS-Sportklasse kann ich nun den Traum des Profifussballers verwirklichen und habe nebenbei eine berufliche Sicherheit"</a:t>
                </a:r>
                <a:endParaRPr lang="de-DE" sz="1400" i="1" dirty="0">
                  <a:latin typeface="Verdana"/>
                  <a:ea typeface="Verdana"/>
                  <a:cs typeface="Verdana"/>
                </a:endParaRPr>
              </a:p>
            </p:txBody>
          </p:sp>
        </p:grpSp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16C597C1-19CB-4BDB-8203-C8C7C285D2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863933" y="933077"/>
              <a:ext cx="1218117" cy="17729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231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657930D-3F66-4A32-8BBF-F8337958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402" y="-3123"/>
            <a:ext cx="8541946" cy="1325563"/>
          </a:xfrm>
        </p:spPr>
        <p:txBody>
          <a:bodyPr>
            <a:noAutofit/>
          </a:bodyPr>
          <a:lstStyle/>
          <a:p>
            <a:pPr algn="ctr"/>
            <a:r>
              <a:rPr lang="de-CH" sz="4800" dirty="0">
                <a:latin typeface="Verdana"/>
                <a:ea typeface="Verdana"/>
                <a:cs typeface="Verdana"/>
              </a:rPr>
              <a:t>Dein Schulhaus</a:t>
            </a:r>
            <a:endParaRPr lang="de-DE" dirty="0">
              <a:latin typeface="Verdana"/>
              <a:ea typeface="Verdana"/>
              <a:cs typeface="Verdana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8C42A75-A8C5-468B-A6BD-42A1669316C2}"/>
              </a:ext>
            </a:extLst>
          </p:cNvPr>
          <p:cNvGrpSpPr/>
          <p:nvPr/>
        </p:nvGrpSpPr>
        <p:grpSpPr>
          <a:xfrm>
            <a:off x="641897" y="1065010"/>
            <a:ext cx="3756760" cy="5379450"/>
            <a:chOff x="641897" y="1065010"/>
            <a:chExt cx="3756760" cy="5379450"/>
          </a:xfrm>
        </p:grpSpPr>
        <p:pic>
          <p:nvPicPr>
            <p:cNvPr id="6" name="Grafik 5" descr="Ein Bild, das Person, Tisch, drinnen, sitzend enthält.&#10;&#10;Automatisch generierte Beschreibung">
              <a:extLst>
                <a:ext uri="{FF2B5EF4-FFF2-40B4-BE49-F238E27FC236}">
                  <a16:creationId xmlns:a16="http://schemas.microsoft.com/office/drawing/2014/main" id="{78401D60-DA8D-4F1C-96B1-E521B5FA74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897" y="1065010"/>
              <a:ext cx="3756760" cy="2506788"/>
            </a:xfrm>
            <a:prstGeom prst="rect">
              <a:avLst/>
            </a:prstGeom>
          </p:spPr>
        </p:pic>
        <p:pic>
          <p:nvPicPr>
            <p:cNvPr id="2" name="Grafik 4" descr="Ein Bild, das drinnen, Essen, Tisch, Decke enthält.&#10;&#10;Mit sehr hoher Zuverlässigkeit generierte Beschreibung">
              <a:extLst>
                <a:ext uri="{FF2B5EF4-FFF2-40B4-BE49-F238E27FC236}">
                  <a16:creationId xmlns:a16="http://schemas.microsoft.com/office/drawing/2014/main" id="{70C152C5-4D46-4BDC-8CFE-3C0B4B2573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3813" y="3632602"/>
              <a:ext cx="3750906" cy="2811858"/>
            </a:xfrm>
            <a:prstGeom prst="rect">
              <a:avLst/>
            </a:prstGeom>
          </p:spPr>
        </p:pic>
      </p:grpSp>
      <p:pic>
        <p:nvPicPr>
          <p:cNvPr id="7" name="Grafik 7" descr="Ein Bild, das Person, drinnen, Gebäude, Mann enthält.&#10;&#10;Mit sehr hoher Zuverlässigkeit generierte Beschreibung">
            <a:extLst>
              <a:ext uri="{FF2B5EF4-FFF2-40B4-BE49-F238E27FC236}">
                <a16:creationId xmlns:a16="http://schemas.microsoft.com/office/drawing/2014/main" id="{09309FB9-886E-49EF-AE45-2083770062E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418" t="-68" b="-332"/>
          <a:stretch/>
        </p:blipFill>
        <p:spPr>
          <a:xfrm>
            <a:off x="4926563" y="3630929"/>
            <a:ext cx="3750910" cy="2822651"/>
          </a:xfrm>
          <a:prstGeom prst="rect">
            <a:avLst/>
          </a:prstGeom>
        </p:spPr>
      </p:pic>
      <p:pic>
        <p:nvPicPr>
          <p:cNvPr id="9" name="Grafik 9" descr="Ein Bild, das Tisch, drinnen, Wand, Boden enthält.&#10;&#10;Mit sehr hoher Zuverlässigkeit generierte Beschreibung">
            <a:extLst>
              <a:ext uri="{FF2B5EF4-FFF2-40B4-BE49-F238E27FC236}">
                <a16:creationId xmlns:a16="http://schemas.microsoft.com/office/drawing/2014/main" id="{2F2E5702-FCEA-43EB-BCC7-763D9C52A0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6563" y="1064292"/>
            <a:ext cx="3601616" cy="253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3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657930D-3F66-4A32-8BBF-F8337958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766" y="500730"/>
            <a:ext cx="8541946" cy="1325563"/>
          </a:xfrm>
        </p:spPr>
        <p:txBody>
          <a:bodyPr>
            <a:noAutofit/>
          </a:bodyPr>
          <a:lstStyle/>
          <a:p>
            <a:r>
              <a:rPr lang="de-CH" sz="4800" dirty="0">
                <a:latin typeface="Verdana"/>
                <a:ea typeface="Verdana"/>
                <a:cs typeface="Verdana"/>
              </a:rPr>
              <a:t>Dein Spezialprogramm</a:t>
            </a:r>
            <a:endParaRPr lang="de-CH" sz="4800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D8A2B099-130C-4789-A6D1-C375A34EC87A}"/>
              </a:ext>
            </a:extLst>
          </p:cNvPr>
          <p:cNvGrpSpPr/>
          <p:nvPr/>
        </p:nvGrpSpPr>
        <p:grpSpPr>
          <a:xfrm>
            <a:off x="820723" y="1451740"/>
            <a:ext cx="3241742" cy="2584905"/>
            <a:chOff x="820723" y="1451740"/>
            <a:chExt cx="3241742" cy="2584905"/>
          </a:xfrm>
        </p:grpSpPr>
        <p:pic>
          <p:nvPicPr>
            <p:cNvPr id="6" name="Grafik 5" descr="Ein Bild, das draußen, Person, Gras, Berg enthält.&#10;&#10;Automatisch generierte Beschreibung">
              <a:extLst>
                <a:ext uri="{FF2B5EF4-FFF2-40B4-BE49-F238E27FC236}">
                  <a16:creationId xmlns:a16="http://schemas.microsoft.com/office/drawing/2014/main" id="{ECEFF2CD-81CE-47A1-8587-615C4D5E41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723" y="1617002"/>
              <a:ext cx="3241742" cy="2419643"/>
            </a:xfrm>
            <a:prstGeom prst="rect">
              <a:avLst/>
            </a:prstGeom>
          </p:spPr>
        </p:pic>
        <p:sp>
          <p:nvSpPr>
            <p:cNvPr id="2" name="Titel 2">
              <a:extLst>
                <a:ext uri="{FF2B5EF4-FFF2-40B4-BE49-F238E27FC236}">
                  <a16:creationId xmlns:a16="http://schemas.microsoft.com/office/drawing/2014/main" id="{CAE323E1-5560-4717-992D-1C09219C4C3A}"/>
                </a:ext>
              </a:extLst>
            </p:cNvPr>
            <p:cNvSpPr txBox="1">
              <a:spLocks/>
            </p:cNvSpPr>
            <p:nvPr/>
          </p:nvSpPr>
          <p:spPr>
            <a:xfrm>
              <a:off x="820918" y="1451740"/>
              <a:ext cx="3167212" cy="880064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68578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25" b="1" i="0" kern="1200">
                  <a:solidFill>
                    <a:srgbClr val="008C3C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>
                <a:lnSpc>
                  <a:spcPts val="5500"/>
                </a:lnSpc>
              </a:pPr>
              <a:r>
                <a:rPr lang="de-CH" sz="3200" dirty="0">
                  <a:solidFill>
                    <a:schemeClr val="bg1"/>
                  </a:solidFill>
                  <a:latin typeface="Verdana"/>
                  <a:ea typeface="Verdana"/>
                  <a:cs typeface="Verdana"/>
                </a:rPr>
                <a:t>Schulreise</a:t>
              </a:r>
              <a:endParaRPr lang="de-CH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6331592D-70D5-47F2-A095-4E307CD56A31}"/>
              </a:ext>
            </a:extLst>
          </p:cNvPr>
          <p:cNvGrpSpPr/>
          <p:nvPr/>
        </p:nvGrpSpPr>
        <p:grpSpPr>
          <a:xfrm>
            <a:off x="4809832" y="4143535"/>
            <a:ext cx="3236579" cy="2713617"/>
            <a:chOff x="4809832" y="4143535"/>
            <a:chExt cx="3236579" cy="2713617"/>
          </a:xfrm>
        </p:grpSpPr>
        <p:pic>
          <p:nvPicPr>
            <p:cNvPr id="8" name="Grafik 7" descr="Ein Bild, das Gras, draußen, spielend, Sport enthält.&#10;&#10;Automatisch generierte Beschreibung">
              <a:extLst>
                <a:ext uri="{FF2B5EF4-FFF2-40B4-BE49-F238E27FC236}">
                  <a16:creationId xmlns:a16="http://schemas.microsoft.com/office/drawing/2014/main" id="{D13AE5FF-2A80-43EE-85AE-E186A66FA4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9832" y="4143535"/>
              <a:ext cx="3236579" cy="2425102"/>
            </a:xfrm>
            <a:prstGeom prst="rect">
              <a:avLst/>
            </a:prstGeom>
          </p:spPr>
        </p:pic>
        <p:sp>
          <p:nvSpPr>
            <p:cNvPr id="11" name="Titel 2">
              <a:extLst>
                <a:ext uri="{FF2B5EF4-FFF2-40B4-BE49-F238E27FC236}">
                  <a16:creationId xmlns:a16="http://schemas.microsoft.com/office/drawing/2014/main" id="{E64FDE19-5EF6-4735-865C-9B215034D908}"/>
                </a:ext>
              </a:extLst>
            </p:cNvPr>
            <p:cNvSpPr txBox="1">
              <a:spLocks/>
            </p:cNvSpPr>
            <p:nvPr/>
          </p:nvSpPr>
          <p:spPr>
            <a:xfrm>
              <a:off x="4814421" y="5781145"/>
              <a:ext cx="3176544" cy="1076007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68578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25" b="1" i="0" kern="1200">
                  <a:solidFill>
                    <a:srgbClr val="008C3C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>
                <a:lnSpc>
                  <a:spcPts val="5500"/>
                </a:lnSpc>
              </a:pPr>
              <a:r>
                <a:rPr lang="de-CH" sz="3200" dirty="0">
                  <a:solidFill>
                    <a:srgbClr val="FFFFFF"/>
                  </a:solidFill>
                  <a:latin typeface="Verdana"/>
                  <a:ea typeface="Verdana"/>
                  <a:cs typeface="Verdana"/>
                </a:rPr>
                <a:t>Sporttag</a:t>
              </a:r>
              <a:endParaRPr lang="de-CH" sz="3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B5BBD6A9-EC8E-404C-843D-70AD5D1A53D0}"/>
              </a:ext>
            </a:extLst>
          </p:cNvPr>
          <p:cNvGrpSpPr/>
          <p:nvPr/>
        </p:nvGrpSpPr>
        <p:grpSpPr>
          <a:xfrm>
            <a:off x="4811215" y="1461070"/>
            <a:ext cx="3245062" cy="2597634"/>
            <a:chOff x="4811215" y="1461070"/>
            <a:chExt cx="3245062" cy="2597634"/>
          </a:xfrm>
        </p:grpSpPr>
        <p:pic>
          <p:nvPicPr>
            <p:cNvPr id="2051" name="Picture 3" descr="e14b589d-bdc2-4d5c-bfa9-df398bf578b3@eurprd01">
              <a:extLst>
                <a:ext uri="{FF2B5EF4-FFF2-40B4-BE49-F238E27FC236}">
                  <a16:creationId xmlns:a16="http://schemas.microsoft.com/office/drawing/2014/main" id="{4D209A12-8BD3-46EF-A5E8-4675DE77B9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1215" y="1633602"/>
              <a:ext cx="3236579" cy="2425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itel 2">
              <a:extLst>
                <a:ext uri="{FF2B5EF4-FFF2-40B4-BE49-F238E27FC236}">
                  <a16:creationId xmlns:a16="http://schemas.microsoft.com/office/drawing/2014/main" id="{9E586531-53D4-488A-950A-8CFC2D61FFED}"/>
                </a:ext>
              </a:extLst>
            </p:cNvPr>
            <p:cNvSpPr txBox="1">
              <a:spLocks/>
            </p:cNvSpPr>
            <p:nvPr/>
          </p:nvSpPr>
          <p:spPr>
            <a:xfrm>
              <a:off x="4814421" y="1461070"/>
              <a:ext cx="3241856" cy="880064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68578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25" b="1" i="0" kern="1200">
                  <a:solidFill>
                    <a:srgbClr val="008C3C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>
                <a:lnSpc>
                  <a:spcPts val="5500"/>
                </a:lnSpc>
              </a:pPr>
              <a:r>
                <a:rPr lang="de-CH" sz="3200" dirty="0">
                  <a:solidFill>
                    <a:schemeClr val="bg1"/>
                  </a:solidFill>
                  <a:latin typeface="Verdana"/>
                  <a:ea typeface="Verdana"/>
                  <a:cs typeface="Verdana"/>
                </a:rPr>
                <a:t>Schneetag</a:t>
              </a:r>
              <a:endParaRPr lang="de-CH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DD885A65-D779-4303-B3D3-C9B1A222E9A2}"/>
              </a:ext>
            </a:extLst>
          </p:cNvPr>
          <p:cNvGrpSpPr/>
          <p:nvPr/>
        </p:nvGrpSpPr>
        <p:grpSpPr>
          <a:xfrm>
            <a:off x="792927" y="4128796"/>
            <a:ext cx="3263103" cy="2439106"/>
            <a:chOff x="792927" y="4128796"/>
            <a:chExt cx="3263103" cy="2439106"/>
          </a:xfrm>
        </p:grpSpPr>
        <p:pic>
          <p:nvPicPr>
            <p:cNvPr id="4" name="Grafik 4" descr="Ein Bild, das Baum, draußen, Boden, Wanderweg enthält.&#10;&#10;Mit sehr hoher Zuverlässigkeit generierte Beschreibung">
              <a:extLst>
                <a:ext uri="{FF2B5EF4-FFF2-40B4-BE49-F238E27FC236}">
                  <a16:creationId xmlns:a16="http://schemas.microsoft.com/office/drawing/2014/main" id="{2BB88BFC-22A9-494A-9173-00AF677F39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9045" t="9738" r="18684" b="10187"/>
            <a:stretch/>
          </p:blipFill>
          <p:spPr>
            <a:xfrm>
              <a:off x="821095" y="4128796"/>
              <a:ext cx="3234935" cy="2390252"/>
            </a:xfrm>
            <a:prstGeom prst="rect">
              <a:avLst/>
            </a:prstGeom>
          </p:spPr>
        </p:pic>
        <p:sp>
          <p:nvSpPr>
            <p:cNvPr id="13" name="Titel 2">
              <a:extLst>
                <a:ext uri="{FF2B5EF4-FFF2-40B4-BE49-F238E27FC236}">
                  <a16:creationId xmlns:a16="http://schemas.microsoft.com/office/drawing/2014/main" id="{D73FD879-6BB2-4C62-8DFE-01E9DE9A7675}"/>
                </a:ext>
              </a:extLst>
            </p:cNvPr>
            <p:cNvSpPr txBox="1">
              <a:spLocks/>
            </p:cNvSpPr>
            <p:nvPr/>
          </p:nvSpPr>
          <p:spPr>
            <a:xfrm>
              <a:off x="792927" y="5687838"/>
              <a:ext cx="3223196" cy="880064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68578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25" b="1" i="0" kern="1200">
                  <a:solidFill>
                    <a:srgbClr val="008C3C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>
                <a:lnSpc>
                  <a:spcPts val="5500"/>
                </a:lnSpc>
              </a:pPr>
              <a:r>
                <a:rPr lang="de-CH" sz="3200" dirty="0">
                  <a:solidFill>
                    <a:schemeClr val="bg1"/>
                  </a:solidFill>
                  <a:latin typeface="Verdana"/>
                  <a:ea typeface="Verdana"/>
                  <a:cs typeface="Verdana"/>
                </a:rPr>
                <a:t>Sozialeinsatz</a:t>
              </a:r>
              <a:endParaRPr lang="de-CH" sz="3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4306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657930D-3F66-4A32-8BBF-F8337958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705" y="789890"/>
            <a:ext cx="7886700" cy="1697278"/>
          </a:xfrm>
        </p:spPr>
        <p:txBody>
          <a:bodyPr>
            <a:normAutofit/>
          </a:bodyPr>
          <a:lstStyle/>
          <a:p>
            <a:r>
              <a:rPr lang="de-CH" sz="5400" dirty="0">
                <a:latin typeface="Verdana"/>
                <a:ea typeface="Verdana"/>
                <a:cs typeface="Verdana"/>
              </a:rPr>
              <a:t>Die WMS</a:t>
            </a:r>
            <a:br>
              <a:rPr lang="de-CH" sz="5400" dirty="0">
                <a:latin typeface="Verdana"/>
                <a:ea typeface="Verdana"/>
                <a:cs typeface="Verdana"/>
              </a:rPr>
            </a:br>
            <a:r>
              <a:rPr lang="de-CH" sz="5400" dirty="0">
                <a:latin typeface="Verdana"/>
                <a:ea typeface="Verdana"/>
                <a:cs typeface="Verdana"/>
              </a:rPr>
              <a:t>3 +1=2</a:t>
            </a:r>
          </a:p>
        </p:txBody>
      </p:sp>
      <p:sp>
        <p:nvSpPr>
          <p:cNvPr id="8" name="Titel 2">
            <a:extLst>
              <a:ext uri="{FF2B5EF4-FFF2-40B4-BE49-F238E27FC236}">
                <a16:creationId xmlns:a16="http://schemas.microsoft.com/office/drawing/2014/main" id="{0233E7B7-5F37-4317-91CE-0FC13DFE0A94}"/>
              </a:ext>
            </a:extLst>
          </p:cNvPr>
          <p:cNvSpPr txBox="1">
            <a:spLocks/>
          </p:cNvSpPr>
          <p:nvPr/>
        </p:nvSpPr>
        <p:spPr>
          <a:xfrm>
            <a:off x="337705" y="2682341"/>
            <a:ext cx="5057794" cy="29878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Deine Mittelschule</a:t>
            </a:r>
          </a:p>
          <a:p>
            <a:endParaRPr lang="de-CH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Deine Wirtschafts-ausbildung</a:t>
            </a:r>
          </a:p>
          <a:p>
            <a:endParaRPr lang="de-CH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Deine Zukunft</a:t>
            </a:r>
          </a:p>
        </p:txBody>
      </p:sp>
      <p:pic>
        <p:nvPicPr>
          <p:cNvPr id="2" name="Grafik 3" descr="Ein Bild, das Person, Frau, draußen, stehend enthält.&#10;&#10;Mit sehr hoher Zuverlässigkeit generierte Beschreibung">
            <a:extLst>
              <a:ext uri="{FF2B5EF4-FFF2-40B4-BE49-F238E27FC236}">
                <a16:creationId xmlns:a16="http://schemas.microsoft.com/office/drawing/2014/main" id="{AF663791-4E1F-4BB4-AB9C-F8518438D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6167" y="223002"/>
            <a:ext cx="3178238" cy="617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586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657930D-3F66-4A32-8BBF-F8337958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023" y="622028"/>
            <a:ext cx="8140728" cy="1325563"/>
          </a:xfrm>
        </p:spPr>
        <p:txBody>
          <a:bodyPr>
            <a:noAutofit/>
          </a:bodyPr>
          <a:lstStyle/>
          <a:p>
            <a:r>
              <a:rPr lang="de-CH" sz="4800" dirty="0">
                <a:latin typeface="Verdana"/>
                <a:ea typeface="Verdana"/>
                <a:cs typeface="Verdana"/>
              </a:rPr>
              <a:t>Deine möglichen Auslandaufenthalte</a:t>
            </a:r>
            <a:endParaRPr lang="de-CH" sz="4800" dirty="0"/>
          </a:p>
        </p:txBody>
      </p:sp>
      <p:sp>
        <p:nvSpPr>
          <p:cNvPr id="2" name="Titel 2">
            <a:extLst>
              <a:ext uri="{FF2B5EF4-FFF2-40B4-BE49-F238E27FC236}">
                <a16:creationId xmlns:a16="http://schemas.microsoft.com/office/drawing/2014/main" id="{007542B9-3B04-4DC6-832D-6EEFBAB9C1AC}"/>
              </a:ext>
            </a:extLst>
          </p:cNvPr>
          <p:cNvSpPr txBox="1">
            <a:spLocks/>
          </p:cNvSpPr>
          <p:nvPr/>
        </p:nvSpPr>
        <p:spPr>
          <a:xfrm>
            <a:off x="792926" y="2207520"/>
            <a:ext cx="3540437" cy="38845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Kulturwoche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Sprach-aufenthalt Nizza</a:t>
            </a:r>
            <a:endParaRPr lang="de-CH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Sprach-aufenthalt Cambridge </a:t>
            </a:r>
            <a:endParaRPr lang="de-CH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5E306A6-8F45-4031-AD10-0D709CE51895}"/>
              </a:ext>
            </a:extLst>
          </p:cNvPr>
          <p:cNvPicPr/>
          <p:nvPr/>
        </p:nvPicPr>
        <p:blipFill rotWithShape="1">
          <a:blip r:embed="rId3"/>
          <a:srcRect l="33061" r="21066" b="3323"/>
          <a:stretch/>
        </p:blipFill>
        <p:spPr bwMode="auto">
          <a:xfrm>
            <a:off x="4241419" y="1947591"/>
            <a:ext cx="3331210" cy="46269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2398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BC152E39-469E-4FBA-A029-29A2D5258373}"/>
              </a:ext>
            </a:extLst>
          </p:cNvPr>
          <p:cNvSpPr txBox="1">
            <a:spLocks/>
          </p:cNvSpPr>
          <p:nvPr/>
        </p:nvSpPr>
        <p:spPr>
          <a:xfrm>
            <a:off x="533089" y="1519382"/>
            <a:ext cx="8364262" cy="53377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de-CH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Leistungszug E </a:t>
            </a:r>
            <a:r>
              <a:rPr lang="de-CH" sz="2600" dirty="0">
                <a:solidFill>
                  <a:srgbClr val="0070C0"/>
                </a:solidFill>
                <a:latin typeface="Verdana"/>
                <a:ea typeface="Verdana"/>
                <a:cs typeface="Verdana"/>
              </a:rPr>
              <a:t>(P)</a:t>
            </a:r>
          </a:p>
          <a:p>
            <a:pPr>
              <a:lnSpc>
                <a:spcPct val="100000"/>
              </a:lnSpc>
            </a:pPr>
            <a:endParaRPr lang="de-CH" sz="2200" b="0" dirty="0">
              <a:solidFill>
                <a:schemeClr val="tx1">
                  <a:lumMod val="65000"/>
                  <a:lumOff val="35000"/>
                </a:schemeClr>
              </a:solidFill>
              <a:latin typeface="Verdana"/>
              <a:ea typeface="Verdana"/>
              <a:cs typeface="Verdana"/>
            </a:endParaRPr>
          </a:p>
          <a:p>
            <a:pPr>
              <a:lnSpc>
                <a:spcPct val="100000"/>
              </a:lnSpc>
            </a:pPr>
            <a:r>
              <a:rPr lang="de-CH" sz="2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Zeugnis 1. </a:t>
            </a:r>
            <a:r>
              <a:rPr lang="de-CH" sz="2200" b="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oder</a:t>
            </a:r>
            <a:r>
              <a:rPr lang="de-CH" sz="2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 2. Semester der 3. Klasse</a:t>
            </a:r>
          </a:p>
          <a:p>
            <a:pPr>
              <a:lnSpc>
                <a:spcPct val="100000"/>
              </a:lnSpc>
            </a:pPr>
            <a:endParaRPr lang="de-CH" sz="2200" b="0" dirty="0">
              <a:solidFill>
                <a:schemeClr val="tx1">
                  <a:lumMod val="65000"/>
                  <a:lumOff val="35000"/>
                </a:schemeClr>
              </a:solidFill>
              <a:latin typeface="Verdana"/>
              <a:ea typeface="Verdana"/>
              <a:cs typeface="Verdana"/>
            </a:endParaRPr>
          </a:p>
          <a:p>
            <a:pPr>
              <a:lnSpc>
                <a:spcPct val="100000"/>
              </a:lnSpc>
            </a:pPr>
            <a:r>
              <a:rPr lang="de-CH" sz="2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Notendurchschnitt von mind. 4,50 </a:t>
            </a:r>
            <a:r>
              <a:rPr lang="de-CH" sz="2200" b="0" dirty="0">
                <a:solidFill>
                  <a:srgbClr val="0070C0"/>
                </a:solidFill>
                <a:latin typeface="Verdana"/>
                <a:ea typeface="Verdana"/>
                <a:cs typeface="Verdana"/>
              </a:rPr>
              <a:t>(4)</a:t>
            </a:r>
            <a:r>
              <a:rPr lang="de-CH" sz="2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 in den promotionsrelevanten Fächern.</a:t>
            </a:r>
          </a:p>
          <a:p>
            <a:pPr>
              <a:lnSpc>
                <a:spcPct val="100000"/>
              </a:lnSpc>
            </a:pPr>
            <a:endParaRPr lang="de-CH" sz="2200" b="0" dirty="0">
              <a:solidFill>
                <a:schemeClr val="tx1">
                  <a:lumMod val="65000"/>
                  <a:lumOff val="35000"/>
                </a:schemeClr>
              </a:solidFill>
              <a:latin typeface="Verdana"/>
              <a:ea typeface="Verdana"/>
              <a:cs typeface="Verdana"/>
            </a:endParaRPr>
          </a:p>
          <a:p>
            <a:pPr>
              <a:lnSpc>
                <a:spcPct val="100000"/>
              </a:lnSpc>
            </a:pPr>
            <a:r>
              <a:rPr lang="de-CH" sz="2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Punktsumme von mind. 36 </a:t>
            </a:r>
            <a:r>
              <a:rPr lang="de-CH" sz="2200" b="0" dirty="0">
                <a:solidFill>
                  <a:srgbClr val="0070C0"/>
                </a:solidFill>
                <a:latin typeface="Verdana"/>
                <a:ea typeface="Verdana"/>
                <a:cs typeface="Verdana"/>
              </a:rPr>
              <a:t>(32) </a:t>
            </a:r>
            <a:r>
              <a:rPr lang="de-CH" sz="2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aus den Fächern</a:t>
            </a:r>
          </a:p>
          <a:p>
            <a:pPr marL="457200" indent="-457200">
              <a:lnSpc>
                <a:spcPct val="100000"/>
              </a:lnSpc>
              <a:buFontTx/>
              <a:buChar char="-"/>
            </a:pPr>
            <a:r>
              <a:rPr lang="de-CH" sz="2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Deutsch und Mathematik </a:t>
            </a:r>
            <a:r>
              <a:rPr lang="de-CH" sz="18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(zählen doppelt)</a:t>
            </a:r>
          </a:p>
          <a:p>
            <a:pPr marL="457200" indent="-457200">
              <a:lnSpc>
                <a:spcPct val="100000"/>
              </a:lnSpc>
              <a:buFontTx/>
              <a:buChar char="-"/>
            </a:pPr>
            <a:r>
              <a:rPr lang="de-CH" sz="2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Englisch, Französisch, Biologie </a:t>
            </a:r>
            <a:br>
              <a:rPr lang="de-CH" sz="2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</a:br>
            <a:r>
              <a:rPr lang="de-CH" sz="2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und Physik </a:t>
            </a:r>
            <a:r>
              <a:rPr lang="de-CH" sz="18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(zählen einfach)</a:t>
            </a:r>
          </a:p>
          <a:p>
            <a:pPr>
              <a:lnSpc>
                <a:spcPct val="100000"/>
              </a:lnSpc>
            </a:pPr>
            <a:endParaRPr lang="de-CH" sz="2200" b="0" dirty="0">
              <a:solidFill>
                <a:schemeClr val="tx1">
                  <a:lumMod val="65000"/>
                  <a:lumOff val="35000"/>
                </a:schemeClr>
              </a:solidFill>
              <a:latin typeface="Verdana"/>
              <a:ea typeface="Verdana"/>
              <a:cs typeface="Verdana"/>
            </a:endParaRPr>
          </a:p>
          <a:p>
            <a:pPr>
              <a:lnSpc>
                <a:spcPct val="100000"/>
              </a:lnSpc>
            </a:pPr>
            <a:r>
              <a:rPr lang="de-CH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Beide Bedingungen müssen erfüllt sein. Die Aufnahme erfolgt in jedem Fall definitiv. Die Aufnahmebedingungen gelten für das Schuljahr 2025/ 26. </a:t>
            </a: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A2414A4E-DA72-4E03-A118-7FF764FDCD8B}"/>
              </a:ext>
            </a:extLst>
          </p:cNvPr>
          <p:cNvSpPr txBox="1">
            <a:spLocks/>
          </p:cNvSpPr>
          <p:nvPr/>
        </p:nvSpPr>
        <p:spPr>
          <a:xfrm>
            <a:off x="178526" y="427084"/>
            <a:ext cx="85419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de-CH" sz="4800" dirty="0">
                <a:latin typeface="Verdana"/>
                <a:ea typeface="Verdana"/>
                <a:cs typeface="Verdana"/>
              </a:rPr>
              <a:t> Aufnahmebedingungen</a:t>
            </a:r>
            <a:endParaRPr lang="de-CH" sz="48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719A1BB-CF15-4253-AB71-F60FEF6C8B47}"/>
              </a:ext>
            </a:extLst>
          </p:cNvPr>
          <p:cNvSpPr txBox="1"/>
          <p:nvPr/>
        </p:nvSpPr>
        <p:spPr>
          <a:xfrm>
            <a:off x="4863595" y="1481991"/>
            <a:ext cx="4033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Anmeldung online bis 31. Januar 2025</a:t>
            </a:r>
          </a:p>
        </p:txBody>
      </p:sp>
    </p:spTree>
    <p:extLst>
      <p:ext uri="{BB962C8B-B14F-4D97-AF65-F5344CB8AC3E}">
        <p14:creationId xmlns:p14="http://schemas.microsoft.com/office/powerpoint/2010/main" val="308443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B5E9FC43-D2F1-4313-ABBE-D3A6A7272B81}"/>
              </a:ext>
            </a:extLst>
          </p:cNvPr>
          <p:cNvSpPr/>
          <p:nvPr/>
        </p:nvSpPr>
        <p:spPr>
          <a:xfrm>
            <a:off x="483704" y="673801"/>
            <a:ext cx="86602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CH" sz="1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R="17880"/>
            <a:r>
              <a:rPr lang="de-CH" sz="4800" b="1" dirty="0">
                <a:solidFill>
                  <a:srgbClr val="008B3B"/>
                </a:solidFill>
                <a:latin typeface="Verdana" panose="020B0604030504040204" pitchFamily="34" charset="0"/>
              </a:rPr>
              <a:t>Infosetting Kanton BL</a:t>
            </a:r>
          </a:p>
          <a:p>
            <a:pPr marR="17880"/>
            <a:endParaRPr lang="de-CH" sz="48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</a:endParaRPr>
          </a:p>
          <a:p>
            <a:pPr marR="17550"/>
            <a:r>
              <a:rPr lang="de-CH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rPr>
              <a:t>Obligatorische Online-Self-Assessment</a:t>
            </a:r>
          </a:p>
          <a:p>
            <a:pPr marR="17550"/>
            <a:endParaRPr lang="de-CH" sz="26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</a:endParaRPr>
          </a:p>
          <a:p>
            <a:pPr marL="0" lvl="1"/>
            <a:r>
              <a:rPr lang="de-CH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rPr>
              <a:t>www.infosetting-bl.ch</a:t>
            </a:r>
            <a:endParaRPr lang="de-CH" sz="32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</a:endParaRPr>
          </a:p>
          <a:p>
            <a:endParaRPr lang="de-CH" sz="26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</a:endParaRPr>
          </a:p>
          <a:p>
            <a:pPr marL="0" lvl="1"/>
            <a:r>
              <a:rPr lang="de-CH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rPr>
              <a:t>Die Bestätigung muss der Anmeldung </a:t>
            </a:r>
            <a:r>
              <a:rPr lang="de-CH" sz="260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rPr>
              <a:t>beigefügt werden.</a:t>
            </a:r>
            <a:endParaRPr lang="de-CH" sz="26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8933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657930D-3F66-4A32-8BBF-F8337958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075" y="987425"/>
            <a:ext cx="7555416" cy="1325563"/>
          </a:xfrm>
        </p:spPr>
        <p:txBody>
          <a:bodyPr>
            <a:noAutofit/>
          </a:bodyPr>
          <a:lstStyle/>
          <a:p>
            <a:r>
              <a:rPr lang="de-CH" sz="4000" dirty="0">
                <a:latin typeface="Verdana"/>
                <a:ea typeface="Verdana"/>
                <a:cs typeface="Verdana"/>
              </a:rPr>
              <a:t>Lerne die WMS Reinach noch besser kennen</a:t>
            </a:r>
            <a:br>
              <a:rPr lang="de-DE" sz="4000" dirty="0"/>
            </a:br>
            <a:endParaRPr lang="de-CH" sz="4000" dirty="0"/>
          </a:p>
        </p:txBody>
      </p:sp>
      <p:sp>
        <p:nvSpPr>
          <p:cNvPr id="4" name="Titel 2">
            <a:extLst>
              <a:ext uri="{FF2B5EF4-FFF2-40B4-BE49-F238E27FC236}">
                <a16:creationId xmlns:a16="http://schemas.microsoft.com/office/drawing/2014/main" id="{BC152E39-469E-4FBA-A029-29A2D5258373}"/>
              </a:ext>
            </a:extLst>
          </p:cNvPr>
          <p:cNvSpPr txBox="1">
            <a:spLocks/>
          </p:cNvSpPr>
          <p:nvPr/>
        </p:nvSpPr>
        <p:spPr>
          <a:xfrm>
            <a:off x="523758" y="1752647"/>
            <a:ext cx="8354932" cy="146137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ct val="120000"/>
              </a:lnSpc>
            </a:pPr>
            <a:endParaRPr lang="de-CH" sz="24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el 2">
            <a:extLst>
              <a:ext uri="{FF2B5EF4-FFF2-40B4-BE49-F238E27FC236}">
                <a16:creationId xmlns:a16="http://schemas.microsoft.com/office/drawing/2014/main" id="{F8AB025E-93A4-4599-A089-01D228EB111B}"/>
              </a:ext>
            </a:extLst>
          </p:cNvPr>
          <p:cNvSpPr txBox="1">
            <a:spLocks/>
          </p:cNvSpPr>
          <p:nvPr/>
        </p:nvSpPr>
        <p:spPr>
          <a:xfrm>
            <a:off x="721075" y="2173197"/>
            <a:ext cx="7899167" cy="39967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457200" indent="-457200">
              <a:lnSpc>
                <a:spcPct val="11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Schnuppertage</a:t>
            </a:r>
            <a:b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</a:br>
            <a:r>
              <a:rPr lang="de-CH" sz="2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Verdana"/>
                <a:cs typeface="Verdana"/>
              </a:rPr>
              <a:t>25. und 27. und November 2024 (siehe dazu Anmeldungen)</a:t>
            </a:r>
            <a:endParaRPr lang="de-CH" sz="2600" dirty="0">
              <a:solidFill>
                <a:schemeClr val="tx1">
                  <a:lumMod val="65000"/>
                  <a:lumOff val="35000"/>
                </a:schemeClr>
              </a:solidFill>
              <a:latin typeface="Verdana"/>
              <a:ea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94107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657930D-3F66-4A32-8BBF-F8337958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34" y="631270"/>
            <a:ext cx="4872912" cy="1848077"/>
          </a:xfrm>
        </p:spPr>
        <p:txBody>
          <a:bodyPr>
            <a:normAutofit/>
          </a:bodyPr>
          <a:lstStyle/>
          <a:p>
            <a:r>
              <a:rPr lang="de-CH" sz="4800" dirty="0">
                <a:latin typeface="Verdana"/>
                <a:ea typeface="Verdana"/>
                <a:cs typeface="Verdana"/>
              </a:rPr>
              <a:t>Weshalb an die WMS?</a:t>
            </a:r>
          </a:p>
        </p:txBody>
      </p:sp>
      <p:sp>
        <p:nvSpPr>
          <p:cNvPr id="8" name="Titel 2">
            <a:extLst>
              <a:ext uri="{FF2B5EF4-FFF2-40B4-BE49-F238E27FC236}">
                <a16:creationId xmlns:a16="http://schemas.microsoft.com/office/drawing/2014/main" id="{0233E7B7-5F37-4317-91CE-0FC13DFE0A94}"/>
              </a:ext>
            </a:extLst>
          </p:cNvPr>
          <p:cNvSpPr txBox="1">
            <a:spLocks/>
          </p:cNvSpPr>
          <p:nvPr/>
        </p:nvSpPr>
        <p:spPr>
          <a:xfrm>
            <a:off x="337705" y="2719911"/>
            <a:ext cx="5057794" cy="29878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Deine Mittelschule</a:t>
            </a:r>
          </a:p>
          <a:p>
            <a:endParaRPr lang="de-CH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Deine Wirtschafts-ausbildung</a:t>
            </a:r>
          </a:p>
          <a:p>
            <a:endParaRPr lang="de-CH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Deine Zukunft</a:t>
            </a:r>
          </a:p>
        </p:txBody>
      </p:sp>
      <p:pic>
        <p:nvPicPr>
          <p:cNvPr id="2" name="Grafik 3" descr="Ein Bild, das Person, Frau, draußen, stehend enthält.&#10;&#10;Mit sehr hoher Zuverlässigkeit generierte Beschreibung">
            <a:extLst>
              <a:ext uri="{FF2B5EF4-FFF2-40B4-BE49-F238E27FC236}">
                <a16:creationId xmlns:a16="http://schemas.microsoft.com/office/drawing/2014/main" id="{9537A6FD-31AF-44C7-9F0C-E0CB533A54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3525" y="233265"/>
            <a:ext cx="3178238" cy="617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218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B5E9FC43-D2F1-4313-ABBE-D3A6A7272B81}"/>
              </a:ext>
            </a:extLst>
          </p:cNvPr>
          <p:cNvSpPr/>
          <p:nvPr/>
        </p:nvSpPr>
        <p:spPr>
          <a:xfrm>
            <a:off x="483704" y="673801"/>
            <a:ext cx="8660296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CH" sz="1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R="17880"/>
            <a:r>
              <a:rPr lang="de-CH" sz="4800" b="1" dirty="0">
                <a:solidFill>
                  <a:srgbClr val="008C3C"/>
                </a:solidFill>
                <a:latin typeface="Verdana" panose="020B0604030504040204" pitchFamily="34" charset="0"/>
              </a:rPr>
              <a:t>Unsere Homepage</a:t>
            </a:r>
          </a:p>
          <a:p>
            <a:pPr marR="17880"/>
            <a:r>
              <a:rPr lang="de-CH" sz="4800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</a:rPr>
              <a:t>wms.kvbl.ch</a:t>
            </a:r>
          </a:p>
          <a:p>
            <a:pPr marR="17880"/>
            <a:endParaRPr lang="de-CH" sz="48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</a:endParaRPr>
          </a:p>
          <a:p>
            <a:pPr marR="17880"/>
            <a:endParaRPr lang="de-CH" sz="48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</a:endParaRPr>
          </a:p>
          <a:p>
            <a:pPr marR="17880"/>
            <a:endParaRPr lang="de-CH" sz="48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</a:endParaRPr>
          </a:p>
          <a:p>
            <a:pPr marR="17880"/>
            <a:endParaRPr lang="de-CH" sz="48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</a:endParaRPr>
          </a:p>
          <a:p>
            <a:pPr marR="17880"/>
            <a:endParaRPr lang="de-CH" sz="28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</a:endParaRPr>
          </a:p>
          <a:p>
            <a:pPr marR="17880"/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rPr>
              <a:t>Wir freuen uns auf dich!</a:t>
            </a:r>
          </a:p>
          <a:p>
            <a:pPr marR="17880"/>
            <a:endParaRPr lang="de-CH" sz="48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</a:endParaRPr>
          </a:p>
          <a:p>
            <a:pPr marR="17880"/>
            <a:endParaRPr lang="de-CH" sz="48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42FB734-07D7-4B08-8B44-0FB5E1FD6F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542" y="2591727"/>
            <a:ext cx="5567816" cy="3123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193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657930D-3F66-4A32-8BBF-F8337958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705" y="789890"/>
            <a:ext cx="7886700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CH" sz="4800" dirty="0"/>
              <a:t>Deine Mittelschule</a:t>
            </a:r>
          </a:p>
        </p:txBody>
      </p:sp>
      <p:sp>
        <p:nvSpPr>
          <p:cNvPr id="5" name="Titel 2">
            <a:extLst>
              <a:ext uri="{FF2B5EF4-FFF2-40B4-BE49-F238E27FC236}">
                <a16:creationId xmlns:a16="http://schemas.microsoft.com/office/drawing/2014/main" id="{4F1AF470-E4A2-4A2B-9B02-9923A0BEFBAD}"/>
              </a:ext>
            </a:extLst>
          </p:cNvPr>
          <p:cNvSpPr txBox="1">
            <a:spLocks/>
          </p:cNvSpPr>
          <p:nvPr/>
        </p:nvSpPr>
        <p:spPr>
          <a:xfrm>
            <a:off x="365696" y="2461396"/>
            <a:ext cx="5057794" cy="327116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ts val="5500"/>
              </a:lnSpc>
            </a:pPr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Mit der Berufs-</a:t>
            </a:r>
          </a:p>
          <a:p>
            <a:pPr>
              <a:lnSpc>
                <a:spcPts val="5500"/>
              </a:lnSpc>
            </a:pPr>
            <a:r>
              <a:rPr lang="de-CH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matur</a:t>
            </a:r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 die Fachhochschule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4C1EB00-0F10-4A07-9F70-9E8A44B47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1055" y="2228272"/>
            <a:ext cx="4412117" cy="352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976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657930D-3F66-4A32-8BBF-F8337958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704" y="983853"/>
            <a:ext cx="8612331" cy="1325563"/>
          </a:xfrm>
        </p:spPr>
        <p:txBody>
          <a:bodyPr>
            <a:noAutofit/>
          </a:bodyPr>
          <a:lstStyle/>
          <a:p>
            <a:r>
              <a:rPr lang="de-CH" sz="4800" dirty="0"/>
              <a:t>Deine Wirtschaftsausbildung</a:t>
            </a:r>
          </a:p>
        </p:txBody>
      </p:sp>
      <p:sp>
        <p:nvSpPr>
          <p:cNvPr id="8" name="Titel 2">
            <a:extLst>
              <a:ext uri="{FF2B5EF4-FFF2-40B4-BE49-F238E27FC236}">
                <a16:creationId xmlns:a16="http://schemas.microsoft.com/office/drawing/2014/main" id="{0233E7B7-5F37-4317-91CE-0FC13DFE0A94}"/>
              </a:ext>
            </a:extLst>
          </p:cNvPr>
          <p:cNvSpPr txBox="1">
            <a:spLocks/>
          </p:cNvSpPr>
          <p:nvPr/>
        </p:nvSpPr>
        <p:spPr>
          <a:xfrm>
            <a:off x="375026" y="2778637"/>
            <a:ext cx="5057794" cy="327116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ts val="5500"/>
              </a:lnSpc>
            </a:pPr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Direkter Einstieg ins Berufsleben mit einem Abschluss als Kauffrau bzw. Kaufmann EFZ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44B98BD-A945-4811-B4A0-E4A9F5038F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6800" y="2438401"/>
            <a:ext cx="2857305" cy="381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133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657930D-3F66-4A32-8BBF-F8337958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65" y="432926"/>
            <a:ext cx="9132335" cy="1325563"/>
          </a:xfrm>
        </p:spPr>
        <p:txBody>
          <a:bodyPr>
            <a:noAutofit/>
          </a:bodyPr>
          <a:lstStyle/>
          <a:p>
            <a:pPr algn="ctr"/>
            <a:r>
              <a:rPr lang="de-CH" sz="4800" dirty="0"/>
              <a:t>Deine Ausbildung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6A2CB619-FF71-4428-A6D1-13F0400C226B}"/>
              </a:ext>
            </a:extLst>
          </p:cNvPr>
          <p:cNvGrpSpPr/>
          <p:nvPr/>
        </p:nvGrpSpPr>
        <p:grpSpPr>
          <a:xfrm>
            <a:off x="11665" y="1570180"/>
            <a:ext cx="9132335" cy="1514744"/>
            <a:chOff x="11665" y="1570180"/>
            <a:chExt cx="9132335" cy="1514744"/>
          </a:xfrm>
        </p:grpSpPr>
        <p:sp>
          <p:nvSpPr>
            <p:cNvPr id="11" name="Richtungspfeil 13">
              <a:extLst>
                <a:ext uri="{FF2B5EF4-FFF2-40B4-BE49-F238E27FC236}">
                  <a16:creationId xmlns:a16="http://schemas.microsoft.com/office/drawing/2014/main" id="{7D5F9674-46A7-43F0-8CD4-6743F29001F7}"/>
                </a:ext>
              </a:extLst>
            </p:cNvPr>
            <p:cNvSpPr/>
            <p:nvPr/>
          </p:nvSpPr>
          <p:spPr bwMode="auto">
            <a:xfrm rot="16200000">
              <a:off x="3832020" y="-1411346"/>
              <a:ext cx="1475691" cy="7438743"/>
            </a:xfrm>
            <a:prstGeom prst="homePlate">
              <a:avLst>
                <a:gd name="adj" fmla="val 89108"/>
              </a:avLst>
            </a:prstGeom>
            <a:gradFill flip="none" rotWithShape="1">
              <a:gsLst>
                <a:gs pos="100000">
                  <a:srgbClr val="008C3C"/>
                </a:gs>
                <a:gs pos="0">
                  <a:srgbClr val="FFC000"/>
                </a:gs>
              </a:gsLst>
              <a:lin ang="0" scaled="0"/>
              <a:tileRect/>
            </a:gradFill>
            <a:ln w="254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vert" anchor="ctr"/>
            <a:lstStyle/>
            <a:p>
              <a:pPr>
                <a:defRPr/>
              </a:pPr>
              <a:endParaRPr lang="de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CD294A90-0970-4E76-B7ED-3DA7EAFE605D}"/>
                </a:ext>
              </a:extLst>
            </p:cNvPr>
            <p:cNvSpPr txBox="1"/>
            <p:nvPr/>
          </p:nvSpPr>
          <p:spPr>
            <a:xfrm>
              <a:off x="11665" y="2069261"/>
              <a:ext cx="913233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EFZ Kauffrau/Kaufmann</a:t>
              </a:r>
            </a:p>
            <a:p>
              <a:pPr algn="ctr"/>
              <a:r>
                <a:rPr lang="de-CH" sz="2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und</a:t>
              </a:r>
            </a:p>
            <a:p>
              <a:pPr algn="ctr"/>
              <a:r>
                <a:rPr lang="de-CH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Mittelschulabschluss mit Berufsmatura</a:t>
              </a:r>
            </a:p>
          </p:txBody>
        </p: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E42AB3A-7A94-40F2-8B6E-08C029091C1D}"/>
              </a:ext>
            </a:extLst>
          </p:cNvPr>
          <p:cNvGrpSpPr/>
          <p:nvPr/>
        </p:nvGrpSpPr>
        <p:grpSpPr>
          <a:xfrm>
            <a:off x="11665" y="2787592"/>
            <a:ext cx="9132335" cy="1507075"/>
            <a:chOff x="11665" y="2787592"/>
            <a:chExt cx="9132335" cy="1507075"/>
          </a:xfrm>
        </p:grpSpPr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3290A045-D84A-487D-A424-C4E4B05E5257}"/>
                </a:ext>
              </a:extLst>
            </p:cNvPr>
            <p:cNvGrpSpPr/>
            <p:nvPr/>
          </p:nvGrpSpPr>
          <p:grpSpPr>
            <a:xfrm>
              <a:off x="11665" y="3176339"/>
              <a:ext cx="9132335" cy="711200"/>
              <a:chOff x="11665" y="3176339"/>
              <a:chExt cx="9132335" cy="711200"/>
            </a:xfrm>
          </p:grpSpPr>
          <p:sp>
            <p:nvSpPr>
              <p:cNvPr id="10" name="Richtungspfeil 13">
                <a:extLst>
                  <a:ext uri="{FF2B5EF4-FFF2-40B4-BE49-F238E27FC236}">
                    <a16:creationId xmlns:a16="http://schemas.microsoft.com/office/drawing/2014/main" id="{DBC1FA25-7F2D-47CE-9FCA-3B13E03545C1}"/>
                  </a:ext>
                </a:extLst>
              </p:cNvPr>
              <p:cNvSpPr/>
              <p:nvPr/>
            </p:nvSpPr>
            <p:spPr bwMode="auto">
              <a:xfrm rot="16200000">
                <a:off x="4211274" y="-184441"/>
                <a:ext cx="711200" cy="7432760"/>
              </a:xfrm>
              <a:prstGeom prst="homePlate">
                <a:avLst>
                  <a:gd name="adj" fmla="val 0"/>
                </a:avLst>
              </a:prstGeom>
              <a:solidFill>
                <a:srgbClr val="FFC000"/>
              </a:solidFill>
              <a:ln w="25400" cap="flat" cmpd="sng" algn="ctr">
                <a:solidFill>
                  <a:srgbClr val="008C3C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CH">
                  <a:latin typeface="Arial" charset="0"/>
                  <a:cs typeface="Arial" charset="0"/>
                </a:endParaRPr>
              </a:p>
            </p:txBody>
          </p:sp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CA5FA567-5FC1-4C63-886B-CCFA6709798A}"/>
                  </a:ext>
                </a:extLst>
              </p:cNvPr>
              <p:cNvSpPr txBox="1"/>
              <p:nvPr/>
            </p:nvSpPr>
            <p:spPr>
              <a:xfrm>
                <a:off x="11665" y="3356464"/>
                <a:ext cx="91323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CH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Praktikum</a:t>
                </a:r>
              </a:p>
            </p:txBody>
          </p:sp>
        </p:grp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4DB19273-4CCF-4AFF-9149-62C6FBC8DB27}"/>
                </a:ext>
              </a:extLst>
            </p:cNvPr>
            <p:cNvSpPr txBox="1"/>
            <p:nvPr/>
          </p:nvSpPr>
          <p:spPr>
            <a:xfrm rot="5400000">
              <a:off x="7801045" y="3356464"/>
              <a:ext cx="1507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 Jahr</a:t>
              </a:r>
            </a:p>
          </p:txBody>
        </p: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09E921C3-F565-4EAD-A0C5-EE44268794EB}"/>
              </a:ext>
            </a:extLst>
          </p:cNvPr>
          <p:cNvGrpSpPr/>
          <p:nvPr/>
        </p:nvGrpSpPr>
        <p:grpSpPr>
          <a:xfrm>
            <a:off x="816798" y="4054495"/>
            <a:ext cx="7880331" cy="1881888"/>
            <a:chOff x="850494" y="4045617"/>
            <a:chExt cx="7880331" cy="1881888"/>
          </a:xfrm>
        </p:grpSpPr>
        <p:sp>
          <p:nvSpPr>
            <p:cNvPr id="5" name="Richtungspfeil 13">
              <a:extLst>
                <a:ext uri="{FF2B5EF4-FFF2-40B4-BE49-F238E27FC236}">
                  <a16:creationId xmlns:a16="http://schemas.microsoft.com/office/drawing/2014/main" id="{46986E61-F097-4ADE-89D9-92B46BADCA2F}"/>
                </a:ext>
              </a:extLst>
            </p:cNvPr>
            <p:cNvSpPr/>
            <p:nvPr/>
          </p:nvSpPr>
          <p:spPr bwMode="auto">
            <a:xfrm rot="16200000">
              <a:off x="1073882" y="3829100"/>
              <a:ext cx="1875018" cy="2321791"/>
            </a:xfrm>
            <a:prstGeom prst="homePlate">
              <a:avLst>
                <a:gd name="adj" fmla="val 1438"/>
              </a:avLst>
            </a:prstGeom>
            <a:solidFill>
              <a:srgbClr val="008C3C"/>
            </a:solidFill>
            <a:ln w="254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/>
            <a:lstStyle/>
            <a:p>
              <a:pPr>
                <a:defRPr/>
              </a:pPr>
              <a:endParaRPr lang="de-CH" dirty="0">
                <a:latin typeface="Arial" charset="0"/>
                <a:cs typeface="Arial" charset="0"/>
              </a:endParaRPr>
            </a:p>
          </p:txBody>
        </p:sp>
        <p:sp>
          <p:nvSpPr>
            <p:cNvPr id="7" name="Richtungspfeil 13">
              <a:extLst>
                <a:ext uri="{FF2B5EF4-FFF2-40B4-BE49-F238E27FC236}">
                  <a16:creationId xmlns:a16="http://schemas.microsoft.com/office/drawing/2014/main" id="{14B879A2-4264-40F7-8466-68C4B99E3057}"/>
                </a:ext>
              </a:extLst>
            </p:cNvPr>
            <p:cNvSpPr/>
            <p:nvPr/>
          </p:nvSpPr>
          <p:spPr bwMode="auto">
            <a:xfrm rot="16200000">
              <a:off x="6190833" y="3825895"/>
              <a:ext cx="1875018" cy="2321791"/>
            </a:xfrm>
            <a:prstGeom prst="homePlate">
              <a:avLst>
                <a:gd name="adj" fmla="val 453"/>
              </a:avLst>
            </a:prstGeom>
            <a:solidFill>
              <a:srgbClr val="008C3C"/>
            </a:solidFill>
            <a:ln w="254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/>
            <a:lstStyle/>
            <a:p>
              <a:pPr>
                <a:defRPr/>
              </a:pPr>
              <a:endParaRPr lang="de-CH">
                <a:latin typeface="Arial" charset="0"/>
                <a:cs typeface="Arial" charset="0"/>
              </a:endParaRPr>
            </a:p>
          </p:txBody>
        </p:sp>
        <p:sp>
          <p:nvSpPr>
            <p:cNvPr id="9" name="Richtungspfeil 13">
              <a:extLst>
                <a:ext uri="{FF2B5EF4-FFF2-40B4-BE49-F238E27FC236}">
                  <a16:creationId xmlns:a16="http://schemas.microsoft.com/office/drawing/2014/main" id="{CC2C5F95-F16B-4995-B37C-D8224DA27A41}"/>
                </a:ext>
              </a:extLst>
            </p:cNvPr>
            <p:cNvSpPr/>
            <p:nvPr/>
          </p:nvSpPr>
          <p:spPr bwMode="auto">
            <a:xfrm rot="16200000">
              <a:off x="3652594" y="3822231"/>
              <a:ext cx="1875020" cy="2321791"/>
            </a:xfrm>
            <a:prstGeom prst="homePlate">
              <a:avLst>
                <a:gd name="adj" fmla="val 0"/>
              </a:avLst>
            </a:prstGeom>
            <a:solidFill>
              <a:srgbClr val="008C3C"/>
            </a:solidFill>
            <a:ln w="254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/>
            <a:lstStyle/>
            <a:p>
              <a:pPr>
                <a:defRPr/>
              </a:pPr>
              <a:endParaRPr lang="de-CH">
                <a:latin typeface="Arial" charset="0"/>
                <a:cs typeface="Arial" charset="0"/>
              </a:endParaRP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22AAE5C6-CF83-4385-BB0F-962329AFD11D}"/>
                </a:ext>
              </a:extLst>
            </p:cNvPr>
            <p:cNvSpPr txBox="1"/>
            <p:nvPr/>
          </p:nvSpPr>
          <p:spPr>
            <a:xfrm rot="5400000">
              <a:off x="7792621" y="4811891"/>
              <a:ext cx="1507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 Jahre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AE3BE5FD-48AF-4795-A9FA-33DB49EC3403}"/>
                </a:ext>
              </a:extLst>
            </p:cNvPr>
            <p:cNvSpPr txBox="1"/>
            <p:nvPr/>
          </p:nvSpPr>
          <p:spPr>
            <a:xfrm>
              <a:off x="6003573" y="4483965"/>
              <a:ext cx="227968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Sprachen</a:t>
              </a:r>
            </a:p>
            <a:p>
              <a:pPr algn="ctr"/>
              <a:r>
                <a:rPr lang="de-CH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und</a:t>
              </a:r>
            </a:p>
            <a:p>
              <a:pPr algn="ctr"/>
              <a:r>
                <a:rPr lang="de-CH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Informatik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14344841-5C1A-4E6A-AB1A-92909ECCD73F}"/>
                </a:ext>
              </a:extLst>
            </p:cNvPr>
            <p:cNvSpPr txBox="1"/>
            <p:nvPr/>
          </p:nvSpPr>
          <p:spPr>
            <a:xfrm>
              <a:off x="3429208" y="4673391"/>
              <a:ext cx="23217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Praxis-vorbereitung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06AE75CA-8C66-40C6-85EF-9C5662F019E5}"/>
                </a:ext>
              </a:extLst>
            </p:cNvPr>
            <p:cNvSpPr txBox="1"/>
            <p:nvPr/>
          </p:nvSpPr>
          <p:spPr>
            <a:xfrm>
              <a:off x="850494" y="4666829"/>
              <a:ext cx="23193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Allgemein-bildung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28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657930D-3F66-4A32-8BBF-F8337958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270" y="487886"/>
            <a:ext cx="9139104" cy="1325563"/>
          </a:xfrm>
        </p:spPr>
        <p:txBody>
          <a:bodyPr>
            <a:noAutofit/>
          </a:bodyPr>
          <a:lstStyle/>
          <a:p>
            <a:pPr algn="ctr"/>
            <a:r>
              <a:rPr lang="de-CH" sz="4800" dirty="0">
                <a:latin typeface="Verdana"/>
                <a:ea typeface="Verdana"/>
                <a:cs typeface="Verdana"/>
              </a:rPr>
              <a:t>Dein Praktikum (4.Jahr)</a:t>
            </a:r>
            <a:endParaRPr lang="de-DE" dirty="0"/>
          </a:p>
        </p:txBody>
      </p:sp>
      <p:sp>
        <p:nvSpPr>
          <p:cNvPr id="13" name="Titel 2">
            <a:extLst>
              <a:ext uri="{FF2B5EF4-FFF2-40B4-BE49-F238E27FC236}">
                <a16:creationId xmlns:a16="http://schemas.microsoft.com/office/drawing/2014/main" id="{134208CF-881D-43FC-AA29-40FE83EE4DA1}"/>
              </a:ext>
            </a:extLst>
          </p:cNvPr>
          <p:cNvSpPr txBox="1">
            <a:spLocks/>
          </p:cNvSpPr>
          <p:nvPr/>
        </p:nvSpPr>
        <p:spPr>
          <a:xfrm>
            <a:off x="504236" y="1906328"/>
            <a:ext cx="8475172" cy="40738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ts val="40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Professionelle Vorbereitung auf den Bewerbungsprozess</a:t>
            </a:r>
          </a:p>
          <a:p>
            <a:pPr>
              <a:lnSpc>
                <a:spcPts val="40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Betrieb / Branche Deiner Wahl</a:t>
            </a:r>
          </a:p>
          <a:p>
            <a:pPr>
              <a:lnSpc>
                <a:spcPts val="40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 Jahr eintauchen in die Arbeitswelt</a:t>
            </a:r>
          </a:p>
          <a:p>
            <a:pPr>
              <a:lnSpc>
                <a:spcPts val="40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Der erste eigene Monatslohn</a:t>
            </a:r>
          </a:p>
        </p:txBody>
      </p:sp>
    </p:spTree>
    <p:extLst>
      <p:ext uri="{BB962C8B-B14F-4D97-AF65-F5344CB8AC3E}">
        <p14:creationId xmlns:p14="http://schemas.microsoft.com/office/powerpoint/2010/main" val="41865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E951F0-2208-45B8-8D7B-1DE5D6BC8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CH" sz="3600" dirty="0"/>
              <a:t>Dein Schulalltag</a:t>
            </a:r>
            <a:endParaRPr lang="de-CH" dirty="0"/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843D6346-AC47-477E-A413-31ACE29E62A4}"/>
              </a:ext>
            </a:extLst>
          </p:cNvPr>
          <p:cNvGraphicFramePr>
            <a:graphicFrameLocks noGrp="1"/>
          </p:cNvGraphicFramePr>
          <p:nvPr/>
        </p:nvGraphicFramePr>
        <p:xfrm>
          <a:off x="531301" y="1855257"/>
          <a:ext cx="8081398" cy="3964357"/>
        </p:xfrm>
        <a:graphic>
          <a:graphicData uri="http://schemas.openxmlformats.org/drawingml/2006/table">
            <a:tbl>
              <a:tblPr firstRow="1" firstCol="1" bandRow="1"/>
              <a:tblGrid>
                <a:gridCol w="1346719">
                  <a:extLst>
                    <a:ext uri="{9D8B030D-6E8A-4147-A177-3AD203B41FA5}">
                      <a16:colId xmlns:a16="http://schemas.microsoft.com/office/drawing/2014/main" val="1600724959"/>
                    </a:ext>
                  </a:extLst>
                </a:gridCol>
                <a:gridCol w="1346719">
                  <a:extLst>
                    <a:ext uri="{9D8B030D-6E8A-4147-A177-3AD203B41FA5}">
                      <a16:colId xmlns:a16="http://schemas.microsoft.com/office/drawing/2014/main" val="3146626592"/>
                    </a:ext>
                  </a:extLst>
                </a:gridCol>
                <a:gridCol w="1346719">
                  <a:extLst>
                    <a:ext uri="{9D8B030D-6E8A-4147-A177-3AD203B41FA5}">
                      <a16:colId xmlns:a16="http://schemas.microsoft.com/office/drawing/2014/main" val="734270962"/>
                    </a:ext>
                  </a:extLst>
                </a:gridCol>
                <a:gridCol w="1346719">
                  <a:extLst>
                    <a:ext uri="{9D8B030D-6E8A-4147-A177-3AD203B41FA5}">
                      <a16:colId xmlns:a16="http://schemas.microsoft.com/office/drawing/2014/main" val="2578192798"/>
                    </a:ext>
                  </a:extLst>
                </a:gridCol>
                <a:gridCol w="1347261">
                  <a:extLst>
                    <a:ext uri="{9D8B030D-6E8A-4147-A177-3AD203B41FA5}">
                      <a16:colId xmlns:a16="http://schemas.microsoft.com/office/drawing/2014/main" val="3691060957"/>
                    </a:ext>
                  </a:extLst>
                </a:gridCol>
                <a:gridCol w="1347261">
                  <a:extLst>
                    <a:ext uri="{9D8B030D-6E8A-4147-A177-3AD203B41FA5}">
                      <a16:colId xmlns:a16="http://schemas.microsoft.com/office/drawing/2014/main" val="3357861905"/>
                    </a:ext>
                  </a:extLst>
                </a:gridCol>
              </a:tblGrid>
              <a:tr h="20880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Montag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Dienstag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Mittwoch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Donnerstag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Freitag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3999657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08.00–08.45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Technik und Umwelt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B39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Finanz- und Rechnungswesen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B6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Geschichte und Politik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6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598171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08.50-09.35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Mathematik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3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Technik und Umwelt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A69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076519"/>
                  </a:ext>
                </a:extLst>
              </a:tr>
              <a:tr h="32390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09.40-10.25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Englisch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E0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Englisch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E0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Französisch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Sport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6CB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Informatik/ Kommunikation/ Technik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7D5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582056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10.45-11.30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4904783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11.35-12.20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Informatik/ Kommunikation/ Technik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7D5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Französisch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Wirtschaft und Recht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82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Mathematik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3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Deutsch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B5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990265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12.25-13.10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126231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13.20-14.05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Deutsch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B5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9482160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14.10-14.55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Wirtschaft und Recht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82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Sportprogramm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9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(nicht jede Woche)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6C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3464906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15.00-15.45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Finanz- und Rechnungswesen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B6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659964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15.55-16.40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Lern- und Arbeitstechnik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F16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368520"/>
                  </a:ext>
                </a:extLst>
              </a:tr>
              <a:tr h="32390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16.45-17.30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183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0125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2">
            <a:extLst>
              <a:ext uri="{FF2B5EF4-FFF2-40B4-BE49-F238E27FC236}">
                <a16:creationId xmlns:a16="http://schemas.microsoft.com/office/drawing/2014/main" id="{CAFBC41E-47FC-443F-AA7E-BFE55B0FDD3E}"/>
              </a:ext>
            </a:extLst>
          </p:cNvPr>
          <p:cNvSpPr txBox="1">
            <a:spLocks/>
          </p:cNvSpPr>
          <p:nvPr/>
        </p:nvSpPr>
        <p:spPr>
          <a:xfrm>
            <a:off x="534490" y="977539"/>
            <a:ext cx="5253662" cy="9323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CH" sz="3600" dirty="0">
                <a:latin typeface="Verdana"/>
                <a:ea typeface="Verdana"/>
                <a:cs typeface="Verdana"/>
              </a:rPr>
              <a:t>Schwerpunktfächer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AC77464-A809-4B37-9835-2CEC8286BD0F}"/>
              </a:ext>
            </a:extLst>
          </p:cNvPr>
          <p:cNvSpPr txBox="1"/>
          <p:nvPr/>
        </p:nvSpPr>
        <p:spPr>
          <a:xfrm>
            <a:off x="5683430" y="806177"/>
            <a:ext cx="332341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Wähle zwei, wähle frei!</a:t>
            </a:r>
          </a:p>
        </p:txBody>
      </p:sp>
      <p:graphicFrame>
        <p:nvGraphicFramePr>
          <p:cNvPr id="13" name="Tabelle 12">
            <a:extLst>
              <a:ext uri="{FF2B5EF4-FFF2-40B4-BE49-F238E27FC236}">
                <a16:creationId xmlns:a16="http://schemas.microsoft.com/office/drawing/2014/main" id="{35DE4CF1-B233-43A5-B7FB-F8CD3C7B7D19}"/>
              </a:ext>
            </a:extLst>
          </p:cNvPr>
          <p:cNvGraphicFramePr>
            <a:graphicFrameLocks noGrp="1"/>
          </p:cNvGraphicFramePr>
          <p:nvPr/>
        </p:nvGraphicFramePr>
        <p:xfrm>
          <a:off x="628649" y="2296934"/>
          <a:ext cx="7886702" cy="3769082"/>
        </p:xfrm>
        <a:graphic>
          <a:graphicData uri="http://schemas.openxmlformats.org/drawingml/2006/table">
            <a:tbl>
              <a:tblPr firstRow="1" firstCol="1" bandRow="1"/>
              <a:tblGrid>
                <a:gridCol w="1314274">
                  <a:extLst>
                    <a:ext uri="{9D8B030D-6E8A-4147-A177-3AD203B41FA5}">
                      <a16:colId xmlns:a16="http://schemas.microsoft.com/office/drawing/2014/main" val="629928541"/>
                    </a:ext>
                  </a:extLst>
                </a:gridCol>
                <a:gridCol w="1314274">
                  <a:extLst>
                    <a:ext uri="{9D8B030D-6E8A-4147-A177-3AD203B41FA5}">
                      <a16:colId xmlns:a16="http://schemas.microsoft.com/office/drawing/2014/main" val="3906590332"/>
                    </a:ext>
                  </a:extLst>
                </a:gridCol>
                <a:gridCol w="1314274">
                  <a:extLst>
                    <a:ext uri="{9D8B030D-6E8A-4147-A177-3AD203B41FA5}">
                      <a16:colId xmlns:a16="http://schemas.microsoft.com/office/drawing/2014/main" val="861806824"/>
                    </a:ext>
                  </a:extLst>
                </a:gridCol>
                <a:gridCol w="1314274">
                  <a:extLst>
                    <a:ext uri="{9D8B030D-6E8A-4147-A177-3AD203B41FA5}">
                      <a16:colId xmlns:a16="http://schemas.microsoft.com/office/drawing/2014/main" val="513967087"/>
                    </a:ext>
                  </a:extLst>
                </a:gridCol>
                <a:gridCol w="1314803">
                  <a:extLst>
                    <a:ext uri="{9D8B030D-6E8A-4147-A177-3AD203B41FA5}">
                      <a16:colId xmlns:a16="http://schemas.microsoft.com/office/drawing/2014/main" val="2273389007"/>
                    </a:ext>
                  </a:extLst>
                </a:gridCol>
                <a:gridCol w="1314803">
                  <a:extLst>
                    <a:ext uri="{9D8B030D-6E8A-4147-A177-3AD203B41FA5}">
                      <a16:colId xmlns:a16="http://schemas.microsoft.com/office/drawing/2014/main" val="3610808760"/>
                    </a:ext>
                  </a:extLst>
                </a:gridCol>
              </a:tblGrid>
              <a:tr h="19108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Montag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Dienstag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Mittwoch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Donnerstag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Freitag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771300"/>
                  </a:ext>
                </a:extLst>
              </a:tr>
              <a:tr h="31599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08.00–08.45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Sport Herren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6CB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Sport Damen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6CB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Finanz- und Rechnungswesen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BBE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Französisch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386982"/>
                  </a:ext>
                </a:extLst>
              </a:tr>
              <a:tr h="31599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08.50-09.35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2065312"/>
                  </a:ext>
                </a:extLst>
              </a:tr>
              <a:tr h="29641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09.40-10.25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Geschichte und Politik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6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Wirtschaft und Recht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838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Mathematik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C9C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Englisch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DF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56214"/>
                  </a:ext>
                </a:extLst>
              </a:tr>
              <a:tr h="31599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10.45-11.30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6504"/>
                  </a:ext>
                </a:extLst>
              </a:tr>
              <a:tr h="31599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11.35-12.20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Englisch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DF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Finanz- und Rechnungswesen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BBE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Deutsch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BFD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Wirtschaft und Recht (IPT)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83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4839684"/>
                  </a:ext>
                </a:extLst>
              </a:tr>
              <a:tr h="31599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12.25-13.10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5166689"/>
                  </a:ext>
                </a:extLst>
              </a:tr>
              <a:tr h="31599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13.20-14.05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Technik und Umwelt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9E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58418"/>
                  </a:ext>
                </a:extLst>
              </a:tr>
              <a:tr h="38110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14.10-14.55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Sportprogramm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9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(nicht jede Woche)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6CB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Französisch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Informatik/ Kommunikation/ Technik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765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917339"/>
                  </a:ext>
                </a:extLst>
              </a:tr>
              <a:tr h="31599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15.00-15.45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Informatik/ Kommunikation/ Technik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765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Deutsch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BF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742309"/>
                  </a:ext>
                </a:extLst>
              </a:tr>
              <a:tr h="31599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15.55-16.40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078477"/>
                  </a:ext>
                </a:extLst>
              </a:tr>
              <a:tr h="29641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16.45-17.30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de-CH" sz="10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CH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65" marR="57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648237"/>
                  </a:ext>
                </a:extLst>
              </a:tr>
            </a:tbl>
          </a:graphicData>
        </a:graphic>
      </p:graphicFrame>
      <p:sp>
        <p:nvSpPr>
          <p:cNvPr id="14" name="Textfeld 13">
            <a:extLst>
              <a:ext uri="{FF2B5EF4-FFF2-40B4-BE49-F238E27FC236}">
                <a16:creationId xmlns:a16="http://schemas.microsoft.com/office/drawing/2014/main" id="{5B0AF820-AED3-4E88-82A9-955F730B53DB}"/>
              </a:ext>
            </a:extLst>
          </p:cNvPr>
          <p:cNvSpPr txBox="1"/>
          <p:nvPr/>
        </p:nvSpPr>
        <p:spPr>
          <a:xfrm rot="16200000">
            <a:off x="878555" y="3673494"/>
            <a:ext cx="3417378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e-CH" sz="3600" b="1" dirty="0">
                <a:solidFill>
                  <a:srgbClr val="FF0000"/>
                </a:solidFill>
              </a:rPr>
              <a:t>Wähle zwei, </a:t>
            </a:r>
          </a:p>
          <a:p>
            <a:r>
              <a:rPr lang="de-CH" sz="3600" b="1" dirty="0">
                <a:solidFill>
                  <a:srgbClr val="FF0000"/>
                </a:solidFill>
              </a:rPr>
              <a:t>wähle frei!</a:t>
            </a:r>
          </a:p>
        </p:txBody>
      </p:sp>
    </p:spTree>
    <p:extLst>
      <p:ext uri="{BB962C8B-B14F-4D97-AF65-F5344CB8AC3E}">
        <p14:creationId xmlns:p14="http://schemas.microsoft.com/office/powerpoint/2010/main" val="179088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2D742714-B82E-4D2B-86C0-EEBC765E6846}"/>
              </a:ext>
            </a:extLst>
          </p:cNvPr>
          <p:cNvGraphicFramePr>
            <a:graphicFrameLocks noGrp="1"/>
          </p:cNvGraphicFramePr>
          <p:nvPr/>
        </p:nvGraphicFramePr>
        <p:xfrm>
          <a:off x="648722" y="2126980"/>
          <a:ext cx="1728408" cy="38924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408">
                  <a:extLst>
                    <a:ext uri="{9D8B030D-6E8A-4147-A177-3AD203B41FA5}">
                      <a16:colId xmlns:a16="http://schemas.microsoft.com/office/drawing/2014/main" val="1983634114"/>
                    </a:ext>
                  </a:extLst>
                </a:gridCol>
              </a:tblGrid>
              <a:tr h="267817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0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Montag </a:t>
                      </a:r>
                      <a:endParaRPr lang="de-CH" sz="10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0068" marR="10068" marT="1006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3035021"/>
                  </a:ext>
                </a:extLst>
              </a:tr>
              <a:tr h="108738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0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de-CH" sz="10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0068" marR="10068" marT="1006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150808"/>
                  </a:ext>
                </a:extLst>
              </a:tr>
              <a:tr h="108738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6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Web </a:t>
                      </a:r>
                      <a:br>
                        <a:rPr lang="de-CH" sz="16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de-CH" sz="16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Design </a:t>
                      </a:r>
                      <a:br>
                        <a:rPr lang="de-CH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de-CH" sz="12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(3 Lektionen)</a:t>
                      </a:r>
                      <a:endParaRPr lang="de-CH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6656" marR="96656" marT="48328" marB="48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2983852"/>
                  </a:ext>
                </a:extLst>
              </a:tr>
              <a:tr h="36246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de-CH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0068" marR="10068" marT="1006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381015"/>
                  </a:ext>
                </a:extLst>
              </a:tr>
              <a:tr h="108738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6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Wirtschafts-informatik</a:t>
                      </a:r>
                      <a:r>
                        <a:rPr lang="de-CH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</a:t>
                      </a:r>
                      <a:br>
                        <a:rPr lang="de-CH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de-CH" sz="12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(3 Lektionen)</a:t>
                      </a:r>
                      <a:endParaRPr lang="de-CH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6656" marR="96656" marT="48328" marB="48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3645797"/>
                  </a:ext>
                </a:extLst>
              </a:tr>
            </a:tbl>
          </a:graphicData>
        </a:graphic>
      </p:graphicFrame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4A4880AE-20A8-4DCD-B1DE-D5EE6BCCC2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962353"/>
              </p:ext>
            </p:extLst>
          </p:nvPr>
        </p:nvGraphicFramePr>
        <p:xfrm>
          <a:off x="2688104" y="2120346"/>
          <a:ext cx="1700975" cy="38924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00975">
                  <a:extLst>
                    <a:ext uri="{9D8B030D-6E8A-4147-A177-3AD203B41FA5}">
                      <a16:colId xmlns:a16="http://schemas.microsoft.com/office/drawing/2014/main" val="1987677648"/>
                    </a:ext>
                  </a:extLst>
                </a:gridCol>
              </a:tblGrid>
              <a:tr h="267817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0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Montag </a:t>
                      </a:r>
                      <a:endParaRPr lang="de-CH" sz="10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0068" marR="10068" marT="1006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2851239"/>
                  </a:ext>
                </a:extLst>
              </a:tr>
              <a:tr h="1087380"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Mathe+</a:t>
                      </a:r>
                      <a:br>
                        <a:rPr lang="de-CH" sz="105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de-CH" sz="12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(3 Lektionen)</a:t>
                      </a:r>
                      <a:endParaRPr lang="de-CH" sz="10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0068" marR="10068" marT="1006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352199"/>
                  </a:ext>
                </a:extLst>
              </a:tr>
              <a:tr h="108738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6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Life Science</a:t>
                      </a:r>
                      <a:br>
                        <a:rPr lang="de-CH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de-CH" sz="12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(3 Lektionen)</a:t>
                      </a:r>
                      <a:endParaRPr lang="de-CH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6656" marR="96656" marT="48328" marB="48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2639914"/>
                  </a:ext>
                </a:extLst>
              </a:tr>
              <a:tr h="36246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de-CH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0068" marR="10068" marT="1006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792326"/>
                  </a:ext>
                </a:extLst>
              </a:tr>
              <a:tr h="1087380"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6656" marR="96656" marT="48328" marB="48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161457"/>
                  </a:ext>
                </a:extLst>
              </a:tr>
            </a:tbl>
          </a:graphicData>
        </a:graphic>
      </p:graphicFrame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3E498D7D-B598-4048-B4FB-477CAEA38642}"/>
              </a:ext>
            </a:extLst>
          </p:cNvPr>
          <p:cNvGraphicFramePr>
            <a:graphicFrameLocks noGrp="1"/>
          </p:cNvGraphicFramePr>
          <p:nvPr/>
        </p:nvGraphicFramePr>
        <p:xfrm>
          <a:off x="4727488" y="2120346"/>
          <a:ext cx="1737550" cy="38924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7550">
                  <a:extLst>
                    <a:ext uri="{9D8B030D-6E8A-4147-A177-3AD203B41FA5}">
                      <a16:colId xmlns:a16="http://schemas.microsoft.com/office/drawing/2014/main" val="195013649"/>
                    </a:ext>
                  </a:extLst>
                </a:gridCol>
              </a:tblGrid>
              <a:tr h="267817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0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Montag </a:t>
                      </a:r>
                      <a:endParaRPr lang="de-CH" sz="10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0068" marR="10068" marT="1006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1481031"/>
                  </a:ext>
                </a:extLst>
              </a:tr>
              <a:tr h="108738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0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de-CH" sz="10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ctr" fontAlgn="ctr"/>
                      <a:r>
                        <a:rPr lang="de-CH" sz="10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de-CH" sz="10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ctr" fontAlgn="ctr"/>
                      <a:r>
                        <a:rPr lang="de-CH" sz="10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de-CH" sz="10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0068" marR="10068" marT="1006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4946297"/>
                  </a:ext>
                </a:extLst>
              </a:tr>
              <a:tr h="108738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6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Event-management</a:t>
                      </a:r>
                      <a:br>
                        <a:rPr lang="de-CH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de-CH" sz="12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(3 Lektionen)</a:t>
                      </a:r>
                      <a:endParaRPr lang="de-CH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6656" marR="96656" marT="48328" marB="48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2422909"/>
                  </a:ext>
                </a:extLst>
              </a:tr>
              <a:tr h="36246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de-CH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0068" marR="10068" marT="1006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9618516"/>
                  </a:ext>
                </a:extLst>
              </a:tr>
              <a:tr h="108738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6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Spanisch oder Italienisch</a:t>
                      </a:r>
                      <a:r>
                        <a:rPr lang="de-CH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</a:t>
                      </a:r>
                      <a:br>
                        <a:rPr lang="de-CH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de-CH" sz="12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(3 Lektionen)</a:t>
                      </a:r>
                      <a:endParaRPr lang="de-CH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6656" marR="96656" marT="48328" marB="48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88309"/>
                  </a:ext>
                </a:extLst>
              </a:tr>
            </a:tbl>
          </a:graphicData>
        </a:graphic>
      </p:graphicFrame>
      <p:graphicFrame>
        <p:nvGraphicFramePr>
          <p:cNvPr id="11" name="Tabelle 10">
            <a:extLst>
              <a:ext uri="{FF2B5EF4-FFF2-40B4-BE49-F238E27FC236}">
                <a16:creationId xmlns:a16="http://schemas.microsoft.com/office/drawing/2014/main" id="{FE2A50A5-CA0D-4EBA-8558-6DE2B6D2E4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952682"/>
              </p:ext>
            </p:extLst>
          </p:nvPr>
        </p:nvGraphicFramePr>
        <p:xfrm>
          <a:off x="6766870" y="2120589"/>
          <a:ext cx="1700975" cy="38924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00975">
                  <a:extLst>
                    <a:ext uri="{9D8B030D-6E8A-4147-A177-3AD203B41FA5}">
                      <a16:colId xmlns:a16="http://schemas.microsoft.com/office/drawing/2014/main" val="1987677648"/>
                    </a:ext>
                  </a:extLst>
                </a:gridCol>
              </a:tblGrid>
              <a:tr h="267817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0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Montag </a:t>
                      </a:r>
                      <a:endParaRPr lang="de-CH" sz="10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0068" marR="10068" marT="1006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2851239"/>
                  </a:ext>
                </a:extLst>
              </a:tr>
              <a:tr h="1087380"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Wirtschaft, Kultur, Gesellschaft</a:t>
                      </a:r>
                      <a:br>
                        <a:rPr lang="de-CH" sz="105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de-CH" sz="12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(3 Lektionen)</a:t>
                      </a:r>
                      <a:endParaRPr lang="de-CH" sz="10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0068" marR="10068" marT="1006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352199"/>
                  </a:ext>
                </a:extLst>
              </a:tr>
              <a:tr h="108738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600" b="1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Kom-munikation</a:t>
                      </a:r>
                      <a:r>
                        <a:rPr lang="de-CH" sz="16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und Medien</a:t>
                      </a:r>
                      <a:br>
                        <a:rPr lang="de-CH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de-CH" sz="12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(3 Lektionen)</a:t>
                      </a:r>
                      <a:endParaRPr lang="de-CH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6656" marR="96656" marT="48328" marB="48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2639914"/>
                  </a:ext>
                </a:extLst>
              </a:tr>
              <a:tr h="36246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de-CH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0068" marR="10068" marT="1006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792326"/>
                  </a:ext>
                </a:extLst>
              </a:tr>
              <a:tr h="1087380">
                <a:tc>
                  <a:txBody>
                    <a:bodyPr/>
                    <a:lstStyle/>
                    <a:p>
                      <a:pPr algn="ctr" fontAlgn="ctr"/>
                      <a:endParaRPr lang="de-CH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6656" marR="96656" marT="48328" marB="48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161457"/>
                  </a:ext>
                </a:extLst>
              </a:tr>
            </a:tbl>
          </a:graphicData>
        </a:graphic>
      </p:graphicFrame>
      <p:sp>
        <p:nvSpPr>
          <p:cNvPr id="12" name="Titel 2">
            <a:extLst>
              <a:ext uri="{FF2B5EF4-FFF2-40B4-BE49-F238E27FC236}">
                <a16:creationId xmlns:a16="http://schemas.microsoft.com/office/drawing/2014/main" id="{86226E20-98B2-4FEE-9F80-ECBFE4C7AFD4}"/>
              </a:ext>
            </a:extLst>
          </p:cNvPr>
          <p:cNvSpPr txBox="1">
            <a:spLocks/>
          </p:cNvSpPr>
          <p:nvPr/>
        </p:nvSpPr>
        <p:spPr>
          <a:xfrm>
            <a:off x="639578" y="558326"/>
            <a:ext cx="7828267" cy="9183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25" b="1" i="0" kern="120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>
              <a:lnSpc>
                <a:spcPts val="5500"/>
              </a:lnSpc>
            </a:pPr>
            <a:r>
              <a:rPr lang="de-CH" sz="3600" dirty="0"/>
              <a:t>Ein Schultag nach Wahl in der 2. und 3. WMS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D367490-FBB8-4089-A698-01FCE6E000FD}"/>
              </a:ext>
            </a:extLst>
          </p:cNvPr>
          <p:cNvSpPr txBox="1"/>
          <p:nvPr/>
        </p:nvSpPr>
        <p:spPr>
          <a:xfrm>
            <a:off x="639578" y="2450592"/>
            <a:ext cx="1728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b="1" dirty="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z.B.</a:t>
            </a:r>
            <a:br>
              <a:rPr lang="de-CH" sz="1400" b="1" dirty="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CH" sz="1400" b="1" dirty="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Informatiker oder Webdesignerin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9D180C6-AFDD-4005-AC21-11219045BCD2}"/>
              </a:ext>
            </a:extLst>
          </p:cNvPr>
          <p:cNvSpPr txBox="1"/>
          <p:nvPr/>
        </p:nvSpPr>
        <p:spPr>
          <a:xfrm>
            <a:off x="2688105" y="4986527"/>
            <a:ext cx="17009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b="1" dirty="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z.B.</a:t>
            </a:r>
            <a:br>
              <a:rPr lang="de-CH" sz="1400" b="1" dirty="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CH" sz="1400" b="1" dirty="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Mit Passerelle an die Universität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9754A54-57B3-483B-B65F-554D456B81B5}"/>
              </a:ext>
            </a:extLst>
          </p:cNvPr>
          <p:cNvSpPr txBox="1"/>
          <p:nvPr/>
        </p:nvSpPr>
        <p:spPr>
          <a:xfrm>
            <a:off x="4707823" y="2450591"/>
            <a:ext cx="183062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b="1" dirty="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z.B.</a:t>
            </a:r>
            <a:br>
              <a:rPr lang="de-CH" sz="1400" b="1" dirty="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CH" sz="1300" b="1" dirty="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Touristikerin oder Bankkaufmann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123228E-A2B9-492F-81F3-D354969F220B}"/>
              </a:ext>
            </a:extLst>
          </p:cNvPr>
          <p:cNvSpPr txBox="1"/>
          <p:nvPr/>
        </p:nvSpPr>
        <p:spPr>
          <a:xfrm>
            <a:off x="6757038" y="4888208"/>
            <a:ext cx="17284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b="1" dirty="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z.B.</a:t>
            </a:r>
            <a:br>
              <a:rPr lang="de-CH" sz="1400" b="1" dirty="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CH" sz="1400" b="1" dirty="0">
                <a:solidFill>
                  <a:srgbClr val="008C3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Marketing-manager oder Primarlehrerin</a:t>
            </a:r>
          </a:p>
        </p:txBody>
      </p:sp>
    </p:spTree>
    <p:extLst>
      <p:ext uri="{BB962C8B-B14F-4D97-AF65-F5344CB8AC3E}">
        <p14:creationId xmlns:p14="http://schemas.microsoft.com/office/powerpoint/2010/main" val="203828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5" id="{A8B0F458-D662-BF46-A198-3839A7E84065}" vid="{20C5C37C-1C55-F641-AC4A-47F15B101A7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B983F6B9C50A245B27B6AB1460317BA" ma:contentTypeVersion="15" ma:contentTypeDescription="Ein neues Dokument erstellen." ma:contentTypeScope="" ma:versionID="bbc18eaac1945166dd0cc030d5df351c">
  <xsd:schema xmlns:xsd="http://www.w3.org/2001/XMLSchema" xmlns:xs="http://www.w3.org/2001/XMLSchema" xmlns:p="http://schemas.microsoft.com/office/2006/metadata/properties" xmlns:ns3="a521eb40-b518-455d-aab5-2626225af459" xmlns:ns4="e39d0970-7871-471f-864c-f699a01c2a48" targetNamespace="http://schemas.microsoft.com/office/2006/metadata/properties" ma:root="true" ma:fieldsID="735b1bd1c7f410503150d7e34f4e6be6" ns3:_="" ns4:_="">
    <xsd:import namespace="a521eb40-b518-455d-aab5-2626225af459"/>
    <xsd:import namespace="e39d0970-7871-471f-864c-f699a01c2a4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ObjectDetectorVersion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21eb40-b518-455d-aab5-2626225af4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9d0970-7871-471f-864c-f699a01c2a4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Freigabehinweis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521eb40-b518-455d-aab5-2626225af459" xsi:nil="true"/>
  </documentManagement>
</p:properties>
</file>

<file path=customXml/itemProps1.xml><?xml version="1.0" encoding="utf-8"?>
<ds:datastoreItem xmlns:ds="http://schemas.openxmlformats.org/officeDocument/2006/customXml" ds:itemID="{B6E2C4B1-19AF-4CEE-B25B-6A49BF3FB7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51822D-EFAA-426A-9E70-4D8652FBC5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21eb40-b518-455d-aab5-2626225af459"/>
    <ds:schemaRef ds:uri="e39d0970-7871-471f-864c-f699a01c2a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63D73D6-721A-4A9D-801A-2B16044BFF0D}">
  <ds:schemaRefs>
    <ds:schemaRef ds:uri="http://purl.org/dc/dcmitype/"/>
    <ds:schemaRef ds:uri="e39d0970-7871-471f-864c-f699a01c2a48"/>
    <ds:schemaRef ds:uri="http://purl.org/dc/terms/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a521eb40-b518-455d-aab5-2626225af459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1096</Words>
  <Application>Microsoft Office PowerPoint</Application>
  <PresentationFormat>Bildschirmpräsentation (4:3)</PresentationFormat>
  <Paragraphs>318</Paragraphs>
  <Slides>25</Slides>
  <Notes>22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9" baseType="lpstr">
      <vt:lpstr>Arial</vt:lpstr>
      <vt:lpstr>Calibri</vt:lpstr>
      <vt:lpstr>Verdana</vt:lpstr>
      <vt:lpstr>1_Office</vt:lpstr>
      <vt:lpstr>PowerPoint-Präsentation</vt:lpstr>
      <vt:lpstr>Die WMS 3 +1=2</vt:lpstr>
      <vt:lpstr>Deine Mittelschule</vt:lpstr>
      <vt:lpstr>Deine Wirtschaftsausbildung</vt:lpstr>
      <vt:lpstr>Deine Ausbildung</vt:lpstr>
      <vt:lpstr>Dein Praktikum (4.Jahr)</vt:lpstr>
      <vt:lpstr>Dein Schulalltag</vt:lpstr>
      <vt:lpstr>PowerPoint-Präsentation</vt:lpstr>
      <vt:lpstr>PowerPoint-Präsentation</vt:lpstr>
      <vt:lpstr>Schwerpunktfächer</vt:lpstr>
      <vt:lpstr>PowerPoint-Präsentation</vt:lpstr>
      <vt:lpstr>PowerPoint-Präsentation</vt:lpstr>
      <vt:lpstr>PowerPoint-Präsentation</vt:lpstr>
      <vt:lpstr>Deine externen Diplome</vt:lpstr>
      <vt:lpstr>Dein Weg nach der WMS</vt:lpstr>
      <vt:lpstr>PowerPoint-Präsentation</vt:lpstr>
      <vt:lpstr>Unsere Ehemaligen</vt:lpstr>
      <vt:lpstr>Dein Schulhaus</vt:lpstr>
      <vt:lpstr>Dein Spezialprogramm</vt:lpstr>
      <vt:lpstr>Deine möglichen Auslandaufenthalte</vt:lpstr>
      <vt:lpstr>PowerPoint-Präsentation</vt:lpstr>
      <vt:lpstr>PowerPoint-Präsentation</vt:lpstr>
      <vt:lpstr>Lerne die WMS Reinach noch besser kennen </vt:lpstr>
      <vt:lpstr>Weshalb an die WMS?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Präsentation 2020</dc:title>
  <dc:creator>Gunaseelan Gunaalenie</dc:creator>
  <cp:lastModifiedBy>Neuenschwander Yvonne</cp:lastModifiedBy>
  <cp:revision>890</cp:revision>
  <cp:lastPrinted>2024-10-30T12:46:39Z</cp:lastPrinted>
  <dcterms:created xsi:type="dcterms:W3CDTF">2019-08-07T06:00:18Z</dcterms:created>
  <dcterms:modified xsi:type="dcterms:W3CDTF">2024-11-04T08:05:11Z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0x0101005B983F6B9C50A245B27B6AB1460317BA</vt:lpwstr>
  </property>
</Properties>
</file>